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1346" r:id="rId2"/>
    <p:sldId id="1412" r:id="rId3"/>
    <p:sldId id="1287" r:id="rId4"/>
    <p:sldId id="1657" r:id="rId5"/>
    <p:sldId id="458" r:id="rId6"/>
    <p:sldId id="3922" r:id="rId7"/>
    <p:sldId id="459" r:id="rId8"/>
    <p:sldId id="1658" r:id="rId9"/>
    <p:sldId id="3921" r:id="rId10"/>
    <p:sldId id="3925" r:id="rId11"/>
    <p:sldId id="3926" r:id="rId12"/>
    <p:sldId id="1407" r:id="rId13"/>
    <p:sldId id="1614" r:id="rId14"/>
    <p:sldId id="1644" r:id="rId15"/>
    <p:sldId id="1662" r:id="rId16"/>
    <p:sldId id="1664" r:id="rId17"/>
    <p:sldId id="1665" r:id="rId18"/>
    <p:sldId id="1660" r:id="rId19"/>
    <p:sldId id="1661" r:id="rId20"/>
    <p:sldId id="1666" r:id="rId21"/>
    <p:sldId id="1646" r:id="rId22"/>
    <p:sldId id="1611" r:id="rId23"/>
    <p:sldId id="1612" r:id="rId24"/>
    <p:sldId id="1619" r:id="rId25"/>
    <p:sldId id="1285" r:id="rId26"/>
    <p:sldId id="3923" r:id="rId27"/>
    <p:sldId id="1462" r:id="rId28"/>
    <p:sldId id="1463" r:id="rId29"/>
    <p:sldId id="1464" r:id="rId30"/>
    <p:sldId id="1608" r:id="rId31"/>
    <p:sldId id="1663" r:id="rId32"/>
    <p:sldId id="1645" r:id="rId33"/>
    <p:sldId id="1649" r:id="rId34"/>
    <p:sldId id="1650" r:id="rId35"/>
    <p:sldId id="1651" r:id="rId36"/>
    <p:sldId id="1652" r:id="rId37"/>
    <p:sldId id="1653" r:id="rId38"/>
    <p:sldId id="1654" r:id="rId39"/>
    <p:sldId id="1655" r:id="rId40"/>
    <p:sldId id="3871" r:id="rId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" initials="M" lastIdx="1" clrIdx="0">
    <p:extLst>
      <p:ext uri="{19B8F6BF-5375-455C-9EA6-DF929625EA0E}">
        <p15:presenceInfo xmlns:p15="http://schemas.microsoft.com/office/powerpoint/2012/main" userId="a52a012fad5432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67" autoAdjust="0"/>
    <p:restoredTop sz="99694" autoAdjust="0"/>
  </p:normalViewPr>
  <p:slideViewPr>
    <p:cSldViewPr snapToGrid="0" snapToObjects="1">
      <p:cViewPr varScale="1">
        <p:scale>
          <a:sx n="113" d="100"/>
          <a:sy n="113" d="100"/>
        </p:scale>
        <p:origin x="725" y="8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246"/>
    </p:cViewPr>
  </p:sorterViewPr>
  <p:notesViewPr>
    <p:cSldViewPr snapToGrid="0" snapToObjects="1">
      <p:cViewPr varScale="1">
        <p:scale>
          <a:sx n="64" d="100"/>
          <a:sy n="64" d="100"/>
        </p:scale>
        <p:origin x="3187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D1952-4C8C-594A-8D47-CC3EBD31CD69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2E9FD-FA40-FC48-8917-175ED0BC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048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82BA9-193E-D440-8A2C-9653656F2AE3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3C63D-0C1A-0E4C-A0BD-8D65A9542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056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646743A-A0E2-5F97-5668-C4E7E3EFC5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CC17D62-1638-404C-AD3F-39551532EA60}" type="slidenum">
              <a:rPr lang="en-US" altLang="en-US"/>
              <a:pPr/>
              <a:t>0</a:t>
            </a:fld>
            <a:endParaRPr lang="en-US" altLang="en-US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FD4AEB5-1185-E6A8-49E9-B346F97E5B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963" y="698500"/>
            <a:ext cx="6189662" cy="3482975"/>
          </a:xfrm>
          <a:ln w="12700" cap="flat"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287A88F9-DEE2-EF7D-3E25-DDB14E8F0C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noFill/>
        </p:spPr>
        <p:txBody>
          <a:bodyPr lIns="93945" tIns="46973" rIns="93945" bIns="46973"/>
          <a:lstStyle/>
          <a:p>
            <a:pPr defTabSz="963613"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35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P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542060"/>
            <a:ext cx="9144000" cy="205416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/>
              <a:t>Separator</a:t>
            </a:r>
          </a:p>
        </p:txBody>
      </p:sp>
      <p:pic>
        <p:nvPicPr>
          <p:cNvPr id="6" name="Picture 5" descr="NWU PPT Wide Opt 1_Separato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952500" y="-134257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608786" y="5669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027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136197" y="-30456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029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9232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/>
          <p:cNvSpPr>
            <a:spLocks noGrp="1"/>
          </p:cNvSpPr>
          <p:nvPr>
            <p:ph type="title" hasCustomPrompt="1"/>
          </p:nvPr>
        </p:nvSpPr>
        <p:spPr>
          <a:xfrm>
            <a:off x="2289429" y="97268"/>
            <a:ext cx="4565145" cy="3872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575" b="1">
                <a:solidFill>
                  <a:schemeClr val="accent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/>
              <a:t>MAIN TITLE</a:t>
            </a:r>
            <a:endParaRPr lang="en-US" dirty="0"/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1789275" y="458053"/>
            <a:ext cx="5565453" cy="241193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charset="0"/>
              <a:buNone/>
              <a:defRPr sz="788" b="0" baseline="0">
                <a:solidFill>
                  <a:schemeClr val="accent6"/>
                </a:solidFill>
                <a:latin typeface="Tahoma" charset="0"/>
                <a:ea typeface="Tahoma" charset="0"/>
                <a:cs typeface="Tahoma" charset="0"/>
              </a:defRPr>
            </a:lvl1pPr>
            <a:lvl2pPr>
              <a:defRPr sz="675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2pPr>
            <a:lvl3pPr>
              <a:defRPr sz="675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3pPr>
            <a:lvl4pPr>
              <a:defRPr sz="675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4pPr>
            <a:lvl5pPr>
              <a:defRPr sz="675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5pPr>
          </a:lstStyle>
          <a:p>
            <a:pPr marL="128588" marR="0" lvl="0" indent="-128588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Add your subtext here</a:t>
            </a:r>
          </a:p>
        </p:txBody>
      </p:sp>
    </p:spTree>
    <p:extLst>
      <p:ext uri="{BB962C8B-B14F-4D97-AF65-F5344CB8AC3E}">
        <p14:creationId xmlns:p14="http://schemas.microsoft.com/office/powerpoint/2010/main" val="716957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0531BA6-4245-C0CD-F634-B8C0E394B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8565588" y="4871693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rgbClr val="8C8C8C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306856F9-D334-46FF-99D0-E2BBC6C2EC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20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4140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0C1C4-F588-00D4-6615-2E32F5F0C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8565588" y="4891865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rgbClr val="8C8C8C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306856F9-D334-46FF-99D0-E2BBC6C2EC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6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4636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572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3770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E6CE0FA-1BBD-6AB3-8246-B6B41F655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8565588" y="4871693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rgbClr val="8C8C8C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306856F9-D334-46FF-99D0-E2BBC6C2EC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2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0246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WU PPT Wide Opt 1_Master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988" y="105951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988" y="1195417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B918CB-35D4-FEBD-D3AF-E20FCF248079}"/>
              </a:ext>
            </a:extLst>
          </p:cNvPr>
          <p:cNvSpPr txBox="1"/>
          <p:nvPr userDrawn="1"/>
        </p:nvSpPr>
        <p:spPr>
          <a:xfrm>
            <a:off x="1154853" y="4822105"/>
            <a:ext cx="4572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Copyright by Michael S. Watson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39DA4-0B94-63F0-625C-8F7007F44815}"/>
              </a:ext>
            </a:extLst>
          </p:cNvPr>
          <p:cNvSpPr txBox="1"/>
          <p:nvPr userDrawn="1"/>
        </p:nvSpPr>
        <p:spPr>
          <a:xfrm>
            <a:off x="453533" y="4840856"/>
            <a:ext cx="5226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306856F9-D334-46FF-99D0-E2BBC6C2ECDB}" type="slidenum">
              <a:rPr lang="en-US" sz="1100" smtClean="0">
                <a:solidFill>
                  <a:schemeClr val="bg1"/>
                </a:solidFill>
              </a:rPr>
              <a:pPr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96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5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jsAt5u6KuaE&amp;t=87s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5A5C7B2-A642-8F22-A5EC-2876A658723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Welcome to Optimization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0D8E86BD-75E6-BBC3-AD36-1CF9A948C8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Michael Watson</a:t>
            </a:r>
          </a:p>
          <a:p>
            <a:r>
              <a:rPr lang="en-US" altLang="en-US" dirty="0"/>
              <a:t>Ehsan </a:t>
            </a:r>
            <a:r>
              <a:rPr lang="en-US" dirty="0"/>
              <a:t>Khodabandeh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4103283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46328" y="97467"/>
            <a:ext cx="6365559" cy="649597"/>
          </a:xfrm>
        </p:spPr>
        <p:txBody>
          <a:bodyPr/>
          <a:lstStyle/>
          <a:p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Here’s a solution the guy on the right would like you to implement…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44CD03-EB0C-68EA-DCD7-DE7E452E9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57" y="794883"/>
            <a:ext cx="6888085" cy="410724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C770B6-38AB-B3D5-DEA9-27B1C544A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545" y="0"/>
            <a:ext cx="1668780" cy="166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CA0EFB9-0B9B-C525-B792-FFAF5CFF8562}"/>
              </a:ext>
            </a:extLst>
          </p:cNvPr>
          <p:cNvSpPr/>
          <p:nvPr/>
        </p:nvSpPr>
        <p:spPr>
          <a:xfrm>
            <a:off x="3047999" y="3744843"/>
            <a:ext cx="582506" cy="5081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164F969-6DCF-E991-B3BC-416FB0AF8DB8}"/>
              </a:ext>
            </a:extLst>
          </p:cNvPr>
          <p:cNvSpPr/>
          <p:nvPr/>
        </p:nvSpPr>
        <p:spPr>
          <a:xfrm>
            <a:off x="983580" y="3643174"/>
            <a:ext cx="1094136" cy="5081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B519E8-4045-5D87-D77C-5FFE75C358BA}"/>
              </a:ext>
            </a:extLst>
          </p:cNvPr>
          <p:cNvSpPr/>
          <p:nvPr/>
        </p:nvSpPr>
        <p:spPr>
          <a:xfrm>
            <a:off x="4671660" y="3724186"/>
            <a:ext cx="1094136" cy="5081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45EE48-FF7C-BEDF-2217-CA69EE67BC45}"/>
              </a:ext>
            </a:extLst>
          </p:cNvPr>
          <p:cNvSpPr/>
          <p:nvPr/>
        </p:nvSpPr>
        <p:spPr>
          <a:xfrm>
            <a:off x="2909146" y="2156496"/>
            <a:ext cx="582506" cy="5081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8EE9CE-B74E-3B3B-5C29-69EAA26D28C8}"/>
              </a:ext>
            </a:extLst>
          </p:cNvPr>
          <p:cNvSpPr/>
          <p:nvPr/>
        </p:nvSpPr>
        <p:spPr>
          <a:xfrm>
            <a:off x="983580" y="2156495"/>
            <a:ext cx="1094136" cy="5081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231187-863D-D295-9621-5D0449B20F40}"/>
              </a:ext>
            </a:extLst>
          </p:cNvPr>
          <p:cNvSpPr/>
          <p:nvPr/>
        </p:nvSpPr>
        <p:spPr>
          <a:xfrm>
            <a:off x="4659711" y="2654608"/>
            <a:ext cx="1094136" cy="5081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1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You can do better!</a:t>
            </a:r>
            <a:br>
              <a:rPr lang="en-US" sz="2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What is Optimization?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2" name="Title 2"/>
          <p:cNvSpPr txBox="1">
            <a:spLocks/>
          </p:cNvSpPr>
          <p:nvPr/>
        </p:nvSpPr>
        <p:spPr>
          <a:xfrm>
            <a:off x="1314450" y="914275"/>
            <a:ext cx="5915025" cy="40371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sz="1575" dirty="0">
                <a:solidFill>
                  <a:srgbClr val="00B050"/>
                </a:solidFill>
              </a:rPr>
              <a:t>Slick Oil Game- Scenarios to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BB03C-8487-40AD-A9A1-688E418ACDD3}"/>
              </a:ext>
            </a:extLst>
          </p:cNvPr>
          <p:cNvSpPr txBox="1"/>
          <p:nvPr/>
        </p:nvSpPr>
        <p:spPr>
          <a:xfrm>
            <a:off x="1789275" y="1429108"/>
            <a:ext cx="6066304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Easy solution with sites that can meet 100 units of demand</a:t>
            </a: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Cheapest Well, followed by cheapest Refinery</a:t>
            </a: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Cheapest Refinery, followed by cheapest Well</a:t>
            </a: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Cheapest Combo of Well and Refinery</a:t>
            </a: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Can you do better???</a:t>
            </a:r>
          </a:p>
        </p:txBody>
      </p:sp>
    </p:spTree>
    <p:extLst>
      <p:ext uri="{BB962C8B-B14F-4D97-AF65-F5344CB8AC3E}">
        <p14:creationId xmlns:p14="http://schemas.microsoft.com/office/powerpoint/2010/main" val="84661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Two: Another Simple Factory</a:t>
            </a:r>
          </a:p>
        </p:txBody>
      </p:sp>
      <p:sp>
        <p:nvSpPr>
          <p:cNvPr id="9223" name="Text Box 6"/>
          <p:cNvSpPr txBox="1">
            <a:spLocks noChangeArrowheads="1"/>
          </p:cNvSpPr>
          <p:nvPr/>
        </p:nvSpPr>
        <p:spPr bwMode="auto">
          <a:xfrm>
            <a:off x="5137425" y="1019013"/>
            <a:ext cx="242566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Makes 2 products, A and B</a:t>
            </a:r>
          </a:p>
          <a:p>
            <a:pPr>
              <a:buFontTx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3 Machines</a:t>
            </a:r>
          </a:p>
          <a:p>
            <a:pPr>
              <a:buFontTx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A and B share Machine 3 </a:t>
            </a:r>
          </a:p>
          <a:p>
            <a:pPr>
              <a:buFontTx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21 days/ month x 16 hours/day</a:t>
            </a:r>
          </a:p>
        </p:txBody>
      </p:sp>
      <p:pic>
        <p:nvPicPr>
          <p:cNvPr id="9232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88" y="3422709"/>
            <a:ext cx="6654403" cy="1117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E6EC25-180D-ABE8-E7EA-A1BF8C177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92" y="1026300"/>
            <a:ext cx="5063319" cy="2132247"/>
          </a:xfrm>
          <a:prstGeom prst="rect">
            <a:avLst/>
          </a:prstGeom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59162908-4ECB-7FAE-CD78-34393E41D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7425" y="2071888"/>
            <a:ext cx="3904975" cy="1246495"/>
          </a:xfrm>
          <a:prstGeom prst="rect">
            <a:avLst/>
          </a:prstGeom>
          <a:noFill/>
          <a:ln w="31750">
            <a:solidFill>
              <a:schemeClr val="bg1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Our Mission:  </a:t>
            </a:r>
          </a:p>
          <a:p>
            <a:pPr>
              <a:buFontTx/>
              <a:buChar char="•"/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From an Accounting point of view:</a:t>
            </a:r>
          </a:p>
          <a:p>
            <a:pPr lvl="1">
              <a:buFontTx/>
              <a:buChar char="•"/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product is most profitable?</a:t>
            </a:r>
          </a:p>
          <a:p>
            <a:pPr lvl="1">
              <a:buFontTx/>
              <a:buChar char="•"/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should the plan be?</a:t>
            </a:r>
          </a:p>
          <a:p>
            <a:pPr>
              <a:buFontTx/>
              <a:buChar char="•"/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Can you do better?  Why?</a:t>
            </a:r>
          </a:p>
        </p:txBody>
      </p:sp>
    </p:spTree>
    <p:extLst>
      <p:ext uri="{BB962C8B-B14F-4D97-AF65-F5344CB8AC3E}">
        <p14:creationId xmlns:p14="http://schemas.microsoft.com/office/powerpoint/2010/main" val="30501079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Cheapest Airline Ticket from Chicago to NY?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53887" y="914400"/>
            <a:ext cx="5745801" cy="382905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Ticket Prices: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Airline 1:  $250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Airline 2:  $225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Airline 3:  $205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Airline 4:  $275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Airline 5:  $230</a:t>
            </a: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is the best strategy?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if you were doing this for a product sold at 1000s of retailers?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376706" name="Picture 2" descr="C:\Users\mwatson\AppData\Local\Microsoft\Windows\Temporary Internet Files\Content.IE5\DF3126OC\MC90038975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577" y="1659287"/>
            <a:ext cx="1771650" cy="101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11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What is the Shortest Path from </a:t>
            </a:r>
            <a:br>
              <a:rPr lang="en-US" sz="3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1 (Home) to 9 (Office)?</a:t>
            </a:r>
          </a:p>
        </p:txBody>
      </p:sp>
      <p:pic>
        <p:nvPicPr>
          <p:cNvPr id="1026" name="Picture 2" descr="fig2-3.png">
            <a:extLst>
              <a:ext uri="{FF2B5EF4-FFF2-40B4-BE49-F238E27FC236}">
                <a16:creationId xmlns:a16="http://schemas.microsoft.com/office/drawing/2014/main" id="{9E827AB7-D925-44E0-8BDF-04DEAAF6F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5"/>
          <a:stretch/>
        </p:blipFill>
        <p:spPr bwMode="auto">
          <a:xfrm>
            <a:off x="1714500" y="1103067"/>
            <a:ext cx="5829300" cy="247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279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58A63A-1082-37AE-7CF0-E0663EC62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6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B134A-C04C-42BB-9424-64CF2281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Even Matching is Hard… Residency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5309A-9483-4042-95BB-1C3D397E0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64" y="907678"/>
            <a:ext cx="4307143" cy="24428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B20D7-DBF6-479F-97F1-A07E96922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015" y="2309948"/>
            <a:ext cx="4021429" cy="2742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0D683E-B59B-454A-80C3-A2D036A199CC}"/>
              </a:ext>
            </a:extLst>
          </p:cNvPr>
          <p:cNvSpPr txBox="1"/>
          <p:nvPr/>
        </p:nvSpPr>
        <p:spPr>
          <a:xfrm>
            <a:off x="1543050" y="3681377"/>
            <a:ext cx="187943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Source:  https://fivethirtyeight.com/features/another-34000-people-are-about-to-put-their-future-in-the-hands-of-an-algorithm/</a:t>
            </a:r>
          </a:p>
        </p:txBody>
      </p:sp>
    </p:spTree>
    <p:extLst>
      <p:ext uri="{BB962C8B-B14F-4D97-AF65-F5344CB8AC3E}">
        <p14:creationId xmlns:p14="http://schemas.microsoft.com/office/powerpoint/2010/main" val="1791007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B134A-C04C-42BB-9424-64CF2281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Even Matching is Hard… Residency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989F3A-0E35-4932-9B1F-A7E57DA12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1" y="867271"/>
            <a:ext cx="3714557" cy="417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01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How Does Optimization Compliment Prediction?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AB6E32-231B-44CC-9D9C-27746DF7B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440" y="857250"/>
            <a:ext cx="3677121" cy="23822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5B84AE-E458-4FD2-A6F4-68013628F76E}"/>
              </a:ext>
            </a:extLst>
          </p:cNvPr>
          <p:cNvSpPr txBox="1"/>
          <p:nvPr/>
        </p:nvSpPr>
        <p:spPr>
          <a:xfrm>
            <a:off x="1340515" y="3390656"/>
            <a:ext cx="278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Prediction Problem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8EF517-D20F-441B-AD0C-09186205DD4D}"/>
              </a:ext>
            </a:extLst>
          </p:cNvPr>
          <p:cNvSpPr txBox="1"/>
          <p:nvPr/>
        </p:nvSpPr>
        <p:spPr>
          <a:xfrm>
            <a:off x="4686300" y="3240808"/>
            <a:ext cx="278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Optimization Problem?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82690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How Does Optimization Compliment Prediction? Beauty Catalog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5B84AE-E458-4FD2-A6F4-68013628F76E}"/>
              </a:ext>
            </a:extLst>
          </p:cNvPr>
          <p:cNvSpPr txBox="1"/>
          <p:nvPr/>
        </p:nvSpPr>
        <p:spPr>
          <a:xfrm>
            <a:off x="1340514" y="3240808"/>
            <a:ext cx="3009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Prediction Problem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8EF517-D20F-441B-AD0C-09186205DD4D}"/>
              </a:ext>
            </a:extLst>
          </p:cNvPr>
          <p:cNvSpPr txBox="1"/>
          <p:nvPr/>
        </p:nvSpPr>
        <p:spPr>
          <a:xfrm>
            <a:off x="4686300" y="3240808"/>
            <a:ext cx="278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Optimization Problem?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5D072-8F62-41DE-8700-C6B9D98B0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13" y="892514"/>
            <a:ext cx="3278750" cy="23482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3133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Welcome!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Introductions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 Logistics</a:t>
            </a:r>
          </a:p>
          <a:p>
            <a:pPr lvl="1">
              <a:lnSpc>
                <a:spcPct val="9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Combination of lectures, discussions, and in-class exercises</a:t>
            </a:r>
          </a:p>
          <a:p>
            <a:pPr lvl="1">
              <a:lnSpc>
                <a:spcPct val="9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There is always room for questions, comments, and relating your experiences</a:t>
            </a:r>
          </a:p>
          <a:p>
            <a:pPr lvl="1">
              <a:lnSpc>
                <a:spcPct val="9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Please keep us posted (with at least an e-mail) with any attendance problems</a:t>
            </a:r>
          </a:p>
          <a:p>
            <a:pPr lvl="1">
              <a:lnSpc>
                <a:spcPct val="9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you use a laptop, just use for notes or exercises– distracting to those behind you and obvious to us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Homework Tips</a:t>
            </a:r>
          </a:p>
          <a:p>
            <a:pPr lvl="1">
              <a:lnSpc>
                <a:spcPct val="9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expect the workload to be evenly distributed- there is too much of a mix</a:t>
            </a:r>
          </a:p>
          <a:p>
            <a:pPr lvl="1">
              <a:lnSpc>
                <a:spcPct val="9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Better homework assignments:</a:t>
            </a:r>
          </a:p>
          <a:p>
            <a:pPr lvl="2">
              <a:lnSpc>
                <a:spcPct val="90000"/>
              </a:lnSpc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clear, concise, and well-written</a:t>
            </a:r>
          </a:p>
          <a:p>
            <a:pPr lvl="2">
              <a:lnSpc>
                <a:spcPct val="90000"/>
              </a:lnSpc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“correct”– units match up, answers make 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intuitive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sense</a:t>
            </a:r>
          </a:p>
          <a:p>
            <a:pPr lvl="1">
              <a:lnSpc>
                <a:spcPct val="9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treat going over the homework like a lecture– bring notes on what you did, questions you may have had, and extensions of the assignment.  You can learn a lot from this</a:t>
            </a:r>
          </a:p>
          <a:p>
            <a:pPr lvl="1">
              <a:lnSpc>
                <a:spcPct val="9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Homework groups:  We’ll assign and switch up periodically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like to go fast and cover a lot- feel free to ask questions  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more you put into the class, the more you will get out of it</a:t>
            </a:r>
          </a:p>
        </p:txBody>
      </p:sp>
    </p:spTree>
    <p:extLst>
      <p:ext uri="{BB962C8B-B14F-4D97-AF65-F5344CB8AC3E}">
        <p14:creationId xmlns:p14="http://schemas.microsoft.com/office/powerpoint/2010/main" val="193516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DAB7C-E355-4535-B7A5-B0B83C043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Optimization to Create Customer Engagement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980B9E-9B29-42A6-87F8-58EE7A5FE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40" y="1076579"/>
            <a:ext cx="3315276" cy="1369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7EE22E-98FF-436F-97E9-25C1EE07C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340" y="1093203"/>
            <a:ext cx="962336" cy="287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A16836-040A-4390-ACFA-34646F269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933" y="1830999"/>
            <a:ext cx="5283336" cy="12882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40264D-295C-45AD-983C-4E68B6A95315}"/>
              </a:ext>
            </a:extLst>
          </p:cNvPr>
          <p:cNvSpPr txBox="1"/>
          <p:nvPr/>
        </p:nvSpPr>
        <p:spPr>
          <a:xfrm>
            <a:off x="1216959" y="3392603"/>
            <a:ext cx="3086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105,000 Customers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73,000 Carriers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200,000 (and growing) loads per year</a:t>
            </a:r>
          </a:p>
          <a:p>
            <a:r>
              <a:rPr lang="en-US" sz="1200" dirty="0">
                <a:solidFill>
                  <a:srgbClr val="0070C0"/>
                </a:solidFill>
              </a:rPr>
              <a:t>Many constraints and rules for the routes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A85CC5-6628-4CE0-9A1B-D1A5C300A132}"/>
              </a:ext>
            </a:extLst>
          </p:cNvPr>
          <p:cNvSpPr txBox="1"/>
          <p:nvPr/>
        </p:nvSpPr>
        <p:spPr>
          <a:xfrm>
            <a:off x="89748" y="2935950"/>
            <a:ext cx="37967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Challenges: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EF04EA-811B-4CD1-A889-0132F5B50AFB}"/>
              </a:ext>
            </a:extLst>
          </p:cNvPr>
          <p:cNvSpPr txBox="1"/>
          <p:nvPr/>
        </p:nvSpPr>
        <p:spPr>
          <a:xfrm>
            <a:off x="3961925" y="3227124"/>
            <a:ext cx="33768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Revenue Benefits: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523C11-0115-4027-AA40-0C675E8F1640}"/>
              </a:ext>
            </a:extLst>
          </p:cNvPr>
          <p:cNvSpPr txBox="1"/>
          <p:nvPr/>
        </p:nvSpPr>
        <p:spPr>
          <a:xfrm>
            <a:off x="4706472" y="3623435"/>
            <a:ext cx="3314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“Optimizer capabilities has helped us secure several large customer opportunities…” </a:t>
            </a:r>
          </a:p>
          <a:p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>
                <a:solidFill>
                  <a:srgbClr val="0070C0"/>
                </a:solidFill>
              </a:rPr>
              <a:t>The technical capability helps increase customer engagement</a:t>
            </a:r>
          </a:p>
        </p:txBody>
      </p:sp>
    </p:spTree>
    <p:extLst>
      <p:ext uri="{BB962C8B-B14F-4D97-AF65-F5344CB8AC3E}">
        <p14:creationId xmlns:p14="http://schemas.microsoft.com/office/powerpoint/2010/main" val="47918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How would you schedule </a:t>
            </a:r>
            <a:br>
              <a:rPr lang="en-US" sz="2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nurses at a large hospital?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335" y="934570"/>
            <a:ext cx="2296098" cy="17145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A604E6-F044-929E-EAA4-5781647FB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04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Why is it Difficult to Schedule</a:t>
            </a:r>
            <a:br>
              <a:rPr lang="en-US" sz="2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Nurses at a Large Hospital?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B8EC40-C18A-FF99-878E-04FE2AA26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3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What Would be the Benefits of Good Scheduling?</a:t>
            </a:r>
          </a:p>
        </p:txBody>
      </p:sp>
      <p:pic>
        <p:nvPicPr>
          <p:cNvPr id="20807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802" y="1085849"/>
            <a:ext cx="1280832" cy="1937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1C23A-5E66-FF5B-A5C8-A72BEC81E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1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NBC– Selling TV 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60-80% of all Ad space sold in a 3-week period in May for the upcoming season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the advertisers want</a:t>
            </a: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NBC wants</a:t>
            </a: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Result:  $200M in extra revenue</a:t>
            </a:r>
          </a:p>
        </p:txBody>
      </p:sp>
      <p:pic>
        <p:nvPicPr>
          <p:cNvPr id="2377732" name="Picture 4" descr="C:\Users\mwatson\AppData\Local\Microsoft\Windows\Temporary Internet Files\Content.IE5\MB24O847\MC90018616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3657600"/>
            <a:ext cx="1354455" cy="132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38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Kidney Donation</a:t>
            </a:r>
          </a:p>
        </p:txBody>
      </p:sp>
      <p:sp>
        <p:nvSpPr>
          <p:cNvPr id="1902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5113" y="911730"/>
            <a:ext cx="8229600" cy="3394472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If a person needs a kidney transplant…</a:t>
            </a:r>
          </a:p>
          <a:p>
            <a:pPr lvl="1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Kidney transplant from a live person lasts about 16 ½ years 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versus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8 ½ years if from a deceased person</a:t>
            </a:r>
          </a:p>
          <a:p>
            <a:pPr lvl="1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3-5 years waiting for a deceased person’s kidney</a:t>
            </a:r>
          </a:p>
          <a:p>
            <a:pPr lvl="1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Person lives 10 years longer with a transplant than if you stay on dialysis</a:t>
            </a:r>
          </a:p>
          <a:p>
            <a:pPr lvl="1"/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Healthy people only need 1 kidney, but can only be a donor if…</a:t>
            </a:r>
          </a:p>
          <a:p>
            <a:pPr lvl="1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The blood types are compatible</a:t>
            </a:r>
          </a:p>
          <a:p>
            <a:pPr lvl="1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There are no other antibodies in the blood that make it incompatible</a:t>
            </a:r>
          </a:p>
          <a:p>
            <a:pPr lvl="1"/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02597" name="Text Box 5"/>
          <p:cNvSpPr txBox="1">
            <a:spLocks noChangeArrowheads="1"/>
          </p:cNvSpPr>
          <p:nvPr/>
        </p:nvSpPr>
        <p:spPr bwMode="auto">
          <a:xfrm>
            <a:off x="2416237" y="4546167"/>
            <a:ext cx="3692036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Source:  http://rcdn-3.brainsonic.com/c1/cdn/3/customers/ilog/20090203_dialog09/large_player/d2_r2_7.html</a:t>
            </a:r>
          </a:p>
        </p:txBody>
      </p:sp>
      <p:sp>
        <p:nvSpPr>
          <p:cNvPr id="1902603" name="Text Box 11"/>
          <p:cNvSpPr txBox="1">
            <a:spLocks noChangeArrowheads="1"/>
          </p:cNvSpPr>
          <p:nvPr/>
        </p:nvSpPr>
        <p:spPr bwMode="auto">
          <a:xfrm>
            <a:off x="91930" y="3597859"/>
            <a:ext cx="246817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50" b="1" i="1" dirty="0">
                <a:solidFill>
                  <a:schemeClr val="bg1">
                    <a:lumMod val="50000"/>
                  </a:schemeClr>
                </a:solidFill>
              </a:rPr>
              <a:t>How do you solve this problem?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54510CE-ADBA-3F32-244A-C38E41F21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76818" y="3602712"/>
            <a:ext cx="1239161" cy="36933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Donor A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D08A28A-0F96-B072-94CF-CF9401C93B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5640" y="3602712"/>
            <a:ext cx="1239159" cy="36933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Recpt  A</a:t>
            </a:r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2E6029CA-37C1-6637-4B80-B8A8D5E87EF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3771900"/>
            <a:ext cx="62865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350"/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37BE0159-4B2B-FA65-4EE8-274D6C84A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4344" y="3534115"/>
            <a:ext cx="3545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33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0633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02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02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02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02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02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02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02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2603" grpId="0"/>
      <p:bldP spid="3" grpId="0" animBg="1"/>
      <p:bldP spid="5" grpId="0" animBg="1"/>
      <p:bldP spid="7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Kidney Donation</a:t>
            </a:r>
          </a:p>
        </p:txBody>
      </p:sp>
      <p:sp>
        <p:nvSpPr>
          <p:cNvPr id="1902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5113" y="911730"/>
            <a:ext cx="8229600" cy="3394472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If a person needs a kidney transplant…</a:t>
            </a:r>
          </a:p>
          <a:p>
            <a:pPr lvl="1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Kidney transplant from a live person lasts about 16 ½ years 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versus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8 ½ years if from a deceased person</a:t>
            </a:r>
          </a:p>
          <a:p>
            <a:pPr lvl="1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3-5 years waiting for a deceased person’s kidney</a:t>
            </a:r>
          </a:p>
          <a:p>
            <a:pPr lvl="1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Person lives 10 years longer with a transplant than if you stay on dialysis</a:t>
            </a:r>
          </a:p>
          <a:p>
            <a:pPr lvl="1"/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Healthy people only need 1 kidney, but can only be a donor if…</a:t>
            </a:r>
          </a:p>
          <a:p>
            <a:pPr lvl="1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The blood types are compatible</a:t>
            </a:r>
          </a:p>
          <a:p>
            <a:pPr lvl="1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There are no other antibodies in the blood that make it incompatible</a:t>
            </a:r>
          </a:p>
          <a:p>
            <a:pPr lvl="1"/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54510CE-ADBA-3F32-244A-C38E41F21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76818" y="3602712"/>
            <a:ext cx="1239161" cy="36933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Donor A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D08A28A-0F96-B072-94CF-CF9401C93B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5640" y="3602712"/>
            <a:ext cx="1239159" cy="36933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Recpt  A</a:t>
            </a:r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2E6029CA-37C1-6637-4B80-B8A8D5E87EF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3771900"/>
            <a:ext cx="62865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350"/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37BE0159-4B2B-FA65-4EE8-274D6C84A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4344" y="3534115"/>
            <a:ext cx="3545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33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75513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5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Kidney Compatibility is Only One Factor</a:t>
            </a:r>
          </a:p>
        </p:txBody>
      </p:sp>
      <p:pic>
        <p:nvPicPr>
          <p:cNvPr id="2158596" name="Picture 4" descr="C:\Users\mwatson\AppData\Local\Microsoft\Windows\Temporary Internet Files\Content.IE5\DF3126OC\MC900296261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913" y="1067609"/>
            <a:ext cx="3001207" cy="211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B724A-0CA4-8354-613D-83D4DC0E0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25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6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Creating Kidney Swaps</a:t>
            </a:r>
          </a:p>
        </p:txBody>
      </p:sp>
      <p:sp>
        <p:nvSpPr>
          <p:cNvPr id="2159620" name="Oval 4"/>
          <p:cNvSpPr>
            <a:spLocks noChangeArrowheads="1"/>
          </p:cNvSpPr>
          <p:nvPr/>
        </p:nvSpPr>
        <p:spPr bwMode="auto">
          <a:xfrm>
            <a:off x="4229100" y="1543050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59621" name="Oval 5"/>
          <p:cNvSpPr>
            <a:spLocks noChangeArrowheads="1"/>
          </p:cNvSpPr>
          <p:nvPr/>
        </p:nvSpPr>
        <p:spPr bwMode="auto">
          <a:xfrm>
            <a:off x="4972050" y="1828800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59622" name="Oval 6"/>
          <p:cNvSpPr>
            <a:spLocks noChangeArrowheads="1"/>
          </p:cNvSpPr>
          <p:nvPr/>
        </p:nvSpPr>
        <p:spPr bwMode="auto">
          <a:xfrm>
            <a:off x="5257800" y="2457450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59623" name="Oval 7"/>
          <p:cNvSpPr>
            <a:spLocks noChangeArrowheads="1"/>
          </p:cNvSpPr>
          <p:nvPr/>
        </p:nvSpPr>
        <p:spPr bwMode="auto">
          <a:xfrm>
            <a:off x="4914900" y="3086100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159624" name="Oval 8"/>
          <p:cNvSpPr>
            <a:spLocks noChangeArrowheads="1"/>
          </p:cNvSpPr>
          <p:nvPr/>
        </p:nvSpPr>
        <p:spPr bwMode="auto">
          <a:xfrm>
            <a:off x="4286250" y="3314700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59625" name="Oval 9"/>
          <p:cNvSpPr>
            <a:spLocks noChangeArrowheads="1"/>
          </p:cNvSpPr>
          <p:nvPr/>
        </p:nvSpPr>
        <p:spPr bwMode="auto">
          <a:xfrm>
            <a:off x="3600450" y="3086100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159626" name="Oval 10"/>
          <p:cNvSpPr>
            <a:spLocks noChangeArrowheads="1"/>
          </p:cNvSpPr>
          <p:nvPr/>
        </p:nvSpPr>
        <p:spPr bwMode="auto">
          <a:xfrm>
            <a:off x="3257550" y="2514600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159627" name="Oval 11"/>
          <p:cNvSpPr>
            <a:spLocks noChangeArrowheads="1"/>
          </p:cNvSpPr>
          <p:nvPr/>
        </p:nvSpPr>
        <p:spPr bwMode="auto">
          <a:xfrm>
            <a:off x="3543300" y="1885950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373342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Creating Kidney Swaps</a:t>
            </a:r>
          </a:p>
        </p:txBody>
      </p:sp>
      <p:sp>
        <p:nvSpPr>
          <p:cNvPr id="2161667" name="Oval 3"/>
          <p:cNvSpPr>
            <a:spLocks noChangeArrowheads="1"/>
          </p:cNvSpPr>
          <p:nvPr/>
        </p:nvSpPr>
        <p:spPr bwMode="auto">
          <a:xfrm>
            <a:off x="2571750" y="925116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61668" name="Oval 4"/>
          <p:cNvSpPr>
            <a:spLocks noChangeArrowheads="1"/>
          </p:cNvSpPr>
          <p:nvPr/>
        </p:nvSpPr>
        <p:spPr bwMode="auto">
          <a:xfrm>
            <a:off x="3314700" y="1210866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61669" name="Oval 5"/>
          <p:cNvSpPr>
            <a:spLocks noChangeArrowheads="1"/>
          </p:cNvSpPr>
          <p:nvPr/>
        </p:nvSpPr>
        <p:spPr bwMode="auto">
          <a:xfrm>
            <a:off x="3600450" y="1839516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61670" name="Oval 6"/>
          <p:cNvSpPr>
            <a:spLocks noChangeArrowheads="1"/>
          </p:cNvSpPr>
          <p:nvPr/>
        </p:nvSpPr>
        <p:spPr bwMode="auto">
          <a:xfrm>
            <a:off x="3257550" y="2468166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161671" name="Oval 7"/>
          <p:cNvSpPr>
            <a:spLocks noChangeArrowheads="1"/>
          </p:cNvSpPr>
          <p:nvPr/>
        </p:nvSpPr>
        <p:spPr bwMode="auto">
          <a:xfrm>
            <a:off x="2628900" y="2696766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61672" name="Oval 8"/>
          <p:cNvSpPr>
            <a:spLocks noChangeArrowheads="1"/>
          </p:cNvSpPr>
          <p:nvPr/>
        </p:nvSpPr>
        <p:spPr bwMode="auto">
          <a:xfrm>
            <a:off x="1943100" y="2468166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161673" name="Oval 9"/>
          <p:cNvSpPr>
            <a:spLocks noChangeArrowheads="1"/>
          </p:cNvSpPr>
          <p:nvPr/>
        </p:nvSpPr>
        <p:spPr bwMode="auto">
          <a:xfrm>
            <a:off x="1600200" y="1896666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161674" name="Oval 10"/>
          <p:cNvSpPr>
            <a:spLocks noChangeArrowheads="1"/>
          </p:cNvSpPr>
          <p:nvPr/>
        </p:nvSpPr>
        <p:spPr bwMode="auto">
          <a:xfrm>
            <a:off x="1885950" y="1268016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161675" name="Oval 11"/>
          <p:cNvSpPr>
            <a:spLocks noChangeArrowheads="1"/>
          </p:cNvSpPr>
          <p:nvPr/>
        </p:nvSpPr>
        <p:spPr bwMode="auto">
          <a:xfrm>
            <a:off x="6115050" y="925116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61676" name="Oval 12"/>
          <p:cNvSpPr>
            <a:spLocks noChangeArrowheads="1"/>
          </p:cNvSpPr>
          <p:nvPr/>
        </p:nvSpPr>
        <p:spPr bwMode="auto">
          <a:xfrm>
            <a:off x="6858000" y="1210866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61677" name="Oval 13"/>
          <p:cNvSpPr>
            <a:spLocks noChangeArrowheads="1"/>
          </p:cNvSpPr>
          <p:nvPr/>
        </p:nvSpPr>
        <p:spPr bwMode="auto">
          <a:xfrm>
            <a:off x="7143750" y="1839516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61682" name="Oval 18"/>
          <p:cNvSpPr>
            <a:spLocks noChangeArrowheads="1"/>
          </p:cNvSpPr>
          <p:nvPr/>
        </p:nvSpPr>
        <p:spPr bwMode="auto">
          <a:xfrm>
            <a:off x="5429250" y="1268016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161683" name="Text Box 19"/>
          <p:cNvSpPr txBox="1">
            <a:spLocks noChangeArrowheads="1"/>
          </p:cNvSpPr>
          <p:nvPr/>
        </p:nvSpPr>
        <p:spPr bwMode="auto">
          <a:xfrm>
            <a:off x="1771651" y="3028950"/>
            <a:ext cx="165385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50"/>
              <a:t>4 Matches- 50 Points</a:t>
            </a:r>
          </a:p>
        </p:txBody>
      </p:sp>
      <p:sp>
        <p:nvSpPr>
          <p:cNvPr id="2161684" name="Text Box 20"/>
          <p:cNvSpPr txBox="1">
            <a:spLocks noChangeArrowheads="1"/>
          </p:cNvSpPr>
          <p:nvPr/>
        </p:nvSpPr>
        <p:spPr bwMode="auto">
          <a:xfrm>
            <a:off x="5543551" y="3028950"/>
            <a:ext cx="165385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50"/>
              <a:t>3 Matches- 60 Points</a:t>
            </a:r>
          </a:p>
        </p:txBody>
      </p:sp>
      <p:sp>
        <p:nvSpPr>
          <p:cNvPr id="2161685" name="Line 21"/>
          <p:cNvSpPr>
            <a:spLocks noChangeShapeType="1"/>
          </p:cNvSpPr>
          <p:nvPr/>
        </p:nvSpPr>
        <p:spPr bwMode="auto">
          <a:xfrm>
            <a:off x="1771650" y="2125266"/>
            <a:ext cx="228600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350"/>
          </a:p>
        </p:txBody>
      </p:sp>
      <p:sp>
        <p:nvSpPr>
          <p:cNvPr id="2161686" name="Line 22"/>
          <p:cNvSpPr>
            <a:spLocks noChangeShapeType="1"/>
          </p:cNvSpPr>
          <p:nvPr/>
        </p:nvSpPr>
        <p:spPr bwMode="auto">
          <a:xfrm flipV="1">
            <a:off x="2857500" y="2639616"/>
            <a:ext cx="45720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350"/>
          </a:p>
        </p:txBody>
      </p:sp>
      <p:sp>
        <p:nvSpPr>
          <p:cNvPr id="2161687" name="Line 23"/>
          <p:cNvSpPr>
            <a:spLocks noChangeShapeType="1"/>
          </p:cNvSpPr>
          <p:nvPr/>
        </p:nvSpPr>
        <p:spPr bwMode="auto">
          <a:xfrm flipV="1">
            <a:off x="2114550" y="1096566"/>
            <a:ext cx="51435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350"/>
          </a:p>
        </p:txBody>
      </p:sp>
      <p:sp>
        <p:nvSpPr>
          <p:cNvPr id="2161688" name="Line 24"/>
          <p:cNvSpPr>
            <a:spLocks noChangeShapeType="1"/>
          </p:cNvSpPr>
          <p:nvPr/>
        </p:nvSpPr>
        <p:spPr bwMode="auto">
          <a:xfrm>
            <a:off x="3486150" y="1439466"/>
            <a:ext cx="228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350"/>
          </a:p>
        </p:txBody>
      </p:sp>
      <p:sp>
        <p:nvSpPr>
          <p:cNvPr id="2161689" name="Text Box 25"/>
          <p:cNvSpPr txBox="1">
            <a:spLocks noChangeArrowheads="1"/>
          </p:cNvSpPr>
          <p:nvPr/>
        </p:nvSpPr>
        <p:spPr bwMode="auto">
          <a:xfrm>
            <a:off x="1816894" y="2152650"/>
            <a:ext cx="615105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50"/>
              <a:t>20 pts</a:t>
            </a:r>
          </a:p>
        </p:txBody>
      </p:sp>
      <p:sp>
        <p:nvSpPr>
          <p:cNvPr id="2161690" name="Text Box 26"/>
          <p:cNvSpPr txBox="1">
            <a:spLocks noChangeArrowheads="1"/>
          </p:cNvSpPr>
          <p:nvPr/>
        </p:nvSpPr>
        <p:spPr bwMode="auto">
          <a:xfrm>
            <a:off x="2595563" y="2421731"/>
            <a:ext cx="615105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50"/>
              <a:t>20 pts</a:t>
            </a:r>
          </a:p>
        </p:txBody>
      </p:sp>
      <p:sp>
        <p:nvSpPr>
          <p:cNvPr id="2161691" name="Text Box 27"/>
          <p:cNvSpPr txBox="1">
            <a:spLocks noChangeArrowheads="1"/>
          </p:cNvSpPr>
          <p:nvPr/>
        </p:nvSpPr>
        <p:spPr bwMode="auto">
          <a:xfrm>
            <a:off x="1885951" y="925116"/>
            <a:ext cx="526939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50"/>
              <a:t>5 pts</a:t>
            </a:r>
          </a:p>
        </p:txBody>
      </p:sp>
      <p:sp>
        <p:nvSpPr>
          <p:cNvPr id="2161692" name="Text Box 28"/>
          <p:cNvSpPr txBox="1">
            <a:spLocks noChangeArrowheads="1"/>
          </p:cNvSpPr>
          <p:nvPr/>
        </p:nvSpPr>
        <p:spPr bwMode="auto">
          <a:xfrm>
            <a:off x="3543301" y="1439466"/>
            <a:ext cx="526939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50"/>
              <a:t>5 pts</a:t>
            </a:r>
          </a:p>
        </p:txBody>
      </p:sp>
      <p:sp>
        <p:nvSpPr>
          <p:cNvPr id="2161693" name="Oval 29"/>
          <p:cNvSpPr>
            <a:spLocks noChangeArrowheads="1"/>
          </p:cNvSpPr>
          <p:nvPr/>
        </p:nvSpPr>
        <p:spPr bwMode="auto">
          <a:xfrm>
            <a:off x="6972300" y="2468166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161694" name="Oval 30"/>
          <p:cNvSpPr>
            <a:spLocks noChangeArrowheads="1"/>
          </p:cNvSpPr>
          <p:nvPr/>
        </p:nvSpPr>
        <p:spPr bwMode="auto">
          <a:xfrm>
            <a:off x="6343650" y="2696766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61695" name="Oval 31"/>
          <p:cNvSpPr>
            <a:spLocks noChangeArrowheads="1"/>
          </p:cNvSpPr>
          <p:nvPr/>
        </p:nvSpPr>
        <p:spPr bwMode="auto">
          <a:xfrm>
            <a:off x="5657850" y="2468166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161696" name="Oval 32"/>
          <p:cNvSpPr>
            <a:spLocks noChangeArrowheads="1"/>
          </p:cNvSpPr>
          <p:nvPr/>
        </p:nvSpPr>
        <p:spPr bwMode="auto">
          <a:xfrm>
            <a:off x="5314950" y="1896666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161697" name="Line 33"/>
          <p:cNvSpPr>
            <a:spLocks noChangeShapeType="1"/>
          </p:cNvSpPr>
          <p:nvPr/>
        </p:nvSpPr>
        <p:spPr bwMode="auto">
          <a:xfrm>
            <a:off x="5486400" y="2125266"/>
            <a:ext cx="228600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350"/>
          </a:p>
        </p:txBody>
      </p:sp>
      <p:sp>
        <p:nvSpPr>
          <p:cNvPr id="2161698" name="Line 34"/>
          <p:cNvSpPr>
            <a:spLocks noChangeShapeType="1"/>
          </p:cNvSpPr>
          <p:nvPr/>
        </p:nvSpPr>
        <p:spPr bwMode="auto">
          <a:xfrm flipV="1">
            <a:off x="6572250" y="2639616"/>
            <a:ext cx="45720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350"/>
          </a:p>
        </p:txBody>
      </p:sp>
      <p:sp>
        <p:nvSpPr>
          <p:cNvPr id="2161699" name="Text Box 35"/>
          <p:cNvSpPr txBox="1">
            <a:spLocks noChangeArrowheads="1"/>
          </p:cNvSpPr>
          <p:nvPr/>
        </p:nvSpPr>
        <p:spPr bwMode="auto">
          <a:xfrm>
            <a:off x="5531644" y="2152650"/>
            <a:ext cx="615105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50"/>
              <a:t>20 pts</a:t>
            </a:r>
          </a:p>
        </p:txBody>
      </p:sp>
      <p:sp>
        <p:nvSpPr>
          <p:cNvPr id="2161700" name="Text Box 36"/>
          <p:cNvSpPr txBox="1">
            <a:spLocks noChangeArrowheads="1"/>
          </p:cNvSpPr>
          <p:nvPr/>
        </p:nvSpPr>
        <p:spPr bwMode="auto">
          <a:xfrm>
            <a:off x="6310313" y="2421731"/>
            <a:ext cx="615105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50"/>
              <a:t>20 pts</a:t>
            </a:r>
          </a:p>
        </p:txBody>
      </p:sp>
      <p:sp>
        <p:nvSpPr>
          <p:cNvPr id="2161703" name="Line 39"/>
          <p:cNvSpPr>
            <a:spLocks noChangeShapeType="1"/>
          </p:cNvSpPr>
          <p:nvPr/>
        </p:nvSpPr>
        <p:spPr bwMode="auto">
          <a:xfrm>
            <a:off x="5657850" y="1439466"/>
            <a:ext cx="1543050" cy="514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350"/>
          </a:p>
        </p:txBody>
      </p:sp>
      <p:sp>
        <p:nvSpPr>
          <p:cNvPr id="2161704" name="Text Box 40"/>
          <p:cNvSpPr txBox="1">
            <a:spLocks noChangeArrowheads="1"/>
          </p:cNvSpPr>
          <p:nvPr/>
        </p:nvSpPr>
        <p:spPr bwMode="auto">
          <a:xfrm>
            <a:off x="6115050" y="1439466"/>
            <a:ext cx="615105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50"/>
              <a:t>20 pts</a:t>
            </a:r>
          </a:p>
        </p:txBody>
      </p:sp>
      <p:sp>
        <p:nvSpPr>
          <p:cNvPr id="37" name="Text Box 41"/>
          <p:cNvSpPr txBox="1">
            <a:spLocks noChangeArrowheads="1"/>
          </p:cNvSpPr>
          <p:nvPr/>
        </p:nvSpPr>
        <p:spPr bwMode="auto">
          <a:xfrm>
            <a:off x="2482603" y="3554016"/>
            <a:ext cx="423648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Don’t give your reasons….</a:t>
            </a:r>
          </a:p>
          <a:p>
            <a:pPr algn="ct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What solution is better?</a:t>
            </a:r>
          </a:p>
          <a:p>
            <a:pPr algn="ct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I’m going to give you no 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2067164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Course Overview</a:t>
            </a:r>
          </a:p>
        </p:txBody>
      </p:sp>
      <p:sp>
        <p:nvSpPr>
          <p:cNvPr id="1904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1500" b="1" i="1" dirty="0">
                <a:solidFill>
                  <a:schemeClr val="bg1">
                    <a:lumMod val="50000"/>
                  </a:schemeClr>
                </a:solidFill>
                <a:ea typeface="Gulim" pitchFamily="34" charset="-127"/>
              </a:rPr>
              <a:t>Optimization Overview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ea typeface="Gulim" pitchFamily="34" charset="-127"/>
              </a:rPr>
              <a:t>.  What is it? Why is It Important?  </a:t>
            </a:r>
          </a:p>
          <a:p>
            <a:pPr>
              <a:lnSpc>
                <a:spcPct val="90000"/>
              </a:lnSpc>
            </a:pPr>
            <a:endParaRPr lang="en-US" altLang="ko-KR" sz="1500" i="1" dirty="0">
              <a:solidFill>
                <a:schemeClr val="bg1">
                  <a:lumMod val="50000"/>
                </a:schemeClr>
              </a:solidFill>
              <a:ea typeface="Gulim" pitchFamily="34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1500" b="1" i="1" dirty="0">
                <a:solidFill>
                  <a:schemeClr val="bg1">
                    <a:lumMod val="50000"/>
                  </a:schemeClr>
                </a:solidFill>
                <a:ea typeface="Gulim" pitchFamily="34" charset="-127"/>
              </a:rPr>
              <a:t>Linear Programming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ea typeface="Gulim" pitchFamily="34" charset="-127"/>
              </a:rPr>
              <a:t>.  The quintessential optimization technique </a:t>
            </a:r>
          </a:p>
          <a:p>
            <a:pPr>
              <a:lnSpc>
                <a:spcPct val="90000"/>
              </a:lnSpc>
            </a:pPr>
            <a:endParaRPr lang="en-US" altLang="ko-KR" sz="1500" i="1" dirty="0">
              <a:solidFill>
                <a:schemeClr val="bg1">
                  <a:lumMod val="50000"/>
                </a:schemeClr>
              </a:solidFill>
              <a:ea typeface="Gulim" pitchFamily="34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1500" b="1" i="1" dirty="0">
                <a:solidFill>
                  <a:schemeClr val="bg1">
                    <a:lumMod val="50000"/>
                  </a:schemeClr>
                </a:solidFill>
                <a:ea typeface="Gulim" pitchFamily="34" charset="-127"/>
              </a:rPr>
              <a:t>Integer Programming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ea typeface="Gulim" pitchFamily="34" charset="-127"/>
              </a:rPr>
              <a:t>.  Creating more realistic (but harder to solve) models</a:t>
            </a:r>
          </a:p>
          <a:p>
            <a:pPr>
              <a:lnSpc>
                <a:spcPct val="90000"/>
              </a:lnSpc>
            </a:pPr>
            <a:endParaRPr lang="en-US" altLang="ko-KR" sz="1500" dirty="0">
              <a:solidFill>
                <a:schemeClr val="bg1">
                  <a:lumMod val="50000"/>
                </a:schemeClr>
              </a:solidFill>
              <a:ea typeface="Gulim" pitchFamily="34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1500" b="1" i="1" dirty="0">
                <a:solidFill>
                  <a:schemeClr val="bg1">
                    <a:lumMod val="50000"/>
                  </a:schemeClr>
                </a:solidFill>
                <a:ea typeface="Gulim" pitchFamily="34" charset="-127"/>
              </a:rPr>
              <a:t>Heuristics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ea typeface="Gulim" pitchFamily="34" charset="-127"/>
              </a:rPr>
              <a:t>.  </a:t>
            </a:r>
          </a:p>
          <a:p>
            <a:pPr>
              <a:lnSpc>
                <a:spcPct val="90000"/>
              </a:lnSpc>
            </a:pPr>
            <a:endParaRPr lang="en-US" altLang="ko-KR" sz="1500" i="1" dirty="0">
              <a:solidFill>
                <a:schemeClr val="bg1">
                  <a:lumMod val="50000"/>
                </a:schemeClr>
              </a:solidFill>
              <a:ea typeface="Gulim" pitchFamily="34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1500" b="1" i="1" dirty="0">
                <a:solidFill>
                  <a:schemeClr val="bg1">
                    <a:lumMod val="50000"/>
                  </a:schemeClr>
                </a:solidFill>
                <a:ea typeface="Gulim" pitchFamily="34" charset="-127"/>
              </a:rPr>
              <a:t>Practical</a:t>
            </a:r>
            <a:r>
              <a:rPr lang="en-US" altLang="ko-KR" sz="1500" i="1" dirty="0">
                <a:solidFill>
                  <a:schemeClr val="bg1">
                    <a:lumMod val="50000"/>
                  </a:schemeClr>
                </a:solidFill>
                <a:ea typeface="Gulim" pitchFamily="34" charset="-127"/>
              </a:rPr>
              <a:t>.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ea typeface="Gulim" pitchFamily="34" charset="-127"/>
              </a:rPr>
              <a:t>We want you to use this. It applies to many organizations. This course will cover a lot of applications.  We are not going deep on theory.  </a:t>
            </a:r>
            <a:endParaRPr lang="en-US" altLang="ko-KR" sz="1500" i="1" dirty="0">
              <a:solidFill>
                <a:schemeClr val="bg1">
                  <a:lumMod val="50000"/>
                </a:schemeClr>
              </a:solidFill>
              <a:ea typeface="Gulim" pitchFamily="34" charset="-127"/>
            </a:endParaRPr>
          </a:p>
          <a:p>
            <a:pPr>
              <a:lnSpc>
                <a:spcPct val="90000"/>
              </a:lnSpc>
            </a:pPr>
            <a:endParaRPr lang="en-US" altLang="ko-KR" sz="1500" i="1" dirty="0">
              <a:solidFill>
                <a:schemeClr val="bg1">
                  <a:lumMod val="50000"/>
                </a:schemeClr>
              </a:solidFill>
              <a:ea typeface="Gulim" pitchFamily="34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1500" b="1" i="1" dirty="0">
                <a:solidFill>
                  <a:schemeClr val="bg1">
                    <a:lumMod val="50000"/>
                  </a:schemeClr>
                </a:solidFill>
                <a:ea typeface="Gulim" pitchFamily="34" charset="-127"/>
              </a:rPr>
              <a:t>Hands-On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ea typeface="Gulim" pitchFamily="34" charset="-127"/>
              </a:rPr>
              <a:t>.  Learn to write and understand models.  Build intuition</a:t>
            </a:r>
          </a:p>
          <a:p>
            <a:pPr>
              <a:lnSpc>
                <a:spcPct val="90000"/>
              </a:lnSpc>
            </a:pPr>
            <a:endParaRPr lang="en-US" altLang="ko-KR" sz="1500" dirty="0">
              <a:solidFill>
                <a:schemeClr val="bg1">
                  <a:lumMod val="50000"/>
                </a:schemeClr>
              </a:solidFill>
              <a:ea typeface="Gulim" pitchFamily="34" charset="-127"/>
            </a:endParaRPr>
          </a:p>
          <a:p>
            <a:pPr>
              <a:lnSpc>
                <a:spcPct val="90000"/>
              </a:lnSpc>
            </a:pPr>
            <a:endParaRPr lang="en-US" altLang="ko-KR" sz="1500" dirty="0">
              <a:solidFill>
                <a:schemeClr val="bg1">
                  <a:lumMod val="50000"/>
                </a:schemeClr>
              </a:solidFill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50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04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04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04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04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046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046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6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Creating Kidney Swaps</a:t>
            </a:r>
          </a:p>
        </p:txBody>
      </p:sp>
      <p:sp>
        <p:nvSpPr>
          <p:cNvPr id="2373635" name="Oval 3"/>
          <p:cNvSpPr>
            <a:spLocks noChangeArrowheads="1"/>
          </p:cNvSpPr>
          <p:nvPr/>
        </p:nvSpPr>
        <p:spPr bwMode="auto">
          <a:xfrm>
            <a:off x="2571750" y="925116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73636" name="Oval 4"/>
          <p:cNvSpPr>
            <a:spLocks noChangeArrowheads="1"/>
          </p:cNvSpPr>
          <p:nvPr/>
        </p:nvSpPr>
        <p:spPr bwMode="auto">
          <a:xfrm>
            <a:off x="3314700" y="1210866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373637" name="Oval 5"/>
          <p:cNvSpPr>
            <a:spLocks noChangeArrowheads="1"/>
          </p:cNvSpPr>
          <p:nvPr/>
        </p:nvSpPr>
        <p:spPr bwMode="auto">
          <a:xfrm>
            <a:off x="3600450" y="1839516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373638" name="Oval 6"/>
          <p:cNvSpPr>
            <a:spLocks noChangeArrowheads="1"/>
          </p:cNvSpPr>
          <p:nvPr/>
        </p:nvSpPr>
        <p:spPr bwMode="auto">
          <a:xfrm>
            <a:off x="3257550" y="2468166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373639" name="Oval 7"/>
          <p:cNvSpPr>
            <a:spLocks noChangeArrowheads="1"/>
          </p:cNvSpPr>
          <p:nvPr/>
        </p:nvSpPr>
        <p:spPr bwMode="auto">
          <a:xfrm>
            <a:off x="2628900" y="2696766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373640" name="Oval 8"/>
          <p:cNvSpPr>
            <a:spLocks noChangeArrowheads="1"/>
          </p:cNvSpPr>
          <p:nvPr/>
        </p:nvSpPr>
        <p:spPr bwMode="auto">
          <a:xfrm>
            <a:off x="1943100" y="2468166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373641" name="Oval 9"/>
          <p:cNvSpPr>
            <a:spLocks noChangeArrowheads="1"/>
          </p:cNvSpPr>
          <p:nvPr/>
        </p:nvSpPr>
        <p:spPr bwMode="auto">
          <a:xfrm>
            <a:off x="1600200" y="1896666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373642" name="Oval 10"/>
          <p:cNvSpPr>
            <a:spLocks noChangeArrowheads="1"/>
          </p:cNvSpPr>
          <p:nvPr/>
        </p:nvSpPr>
        <p:spPr bwMode="auto">
          <a:xfrm>
            <a:off x="1885950" y="1268016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373643" name="Oval 11"/>
          <p:cNvSpPr>
            <a:spLocks noChangeArrowheads="1"/>
          </p:cNvSpPr>
          <p:nvPr/>
        </p:nvSpPr>
        <p:spPr bwMode="auto">
          <a:xfrm>
            <a:off x="6115050" y="925116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73644" name="Oval 12"/>
          <p:cNvSpPr>
            <a:spLocks noChangeArrowheads="1"/>
          </p:cNvSpPr>
          <p:nvPr/>
        </p:nvSpPr>
        <p:spPr bwMode="auto">
          <a:xfrm>
            <a:off x="6858000" y="1210866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373645" name="Oval 13"/>
          <p:cNvSpPr>
            <a:spLocks noChangeArrowheads="1"/>
          </p:cNvSpPr>
          <p:nvPr/>
        </p:nvSpPr>
        <p:spPr bwMode="auto">
          <a:xfrm>
            <a:off x="7143750" y="1839516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373646" name="Oval 14"/>
          <p:cNvSpPr>
            <a:spLocks noChangeArrowheads="1"/>
          </p:cNvSpPr>
          <p:nvPr/>
        </p:nvSpPr>
        <p:spPr bwMode="auto">
          <a:xfrm>
            <a:off x="5429250" y="1268016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373647" name="Text Box 15"/>
          <p:cNvSpPr txBox="1">
            <a:spLocks noChangeArrowheads="1"/>
          </p:cNvSpPr>
          <p:nvPr/>
        </p:nvSpPr>
        <p:spPr bwMode="auto">
          <a:xfrm>
            <a:off x="1771651" y="3028950"/>
            <a:ext cx="165385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50"/>
              <a:t>4 Matches- 50 Points</a:t>
            </a:r>
          </a:p>
        </p:txBody>
      </p:sp>
      <p:sp>
        <p:nvSpPr>
          <p:cNvPr id="2373648" name="Text Box 16"/>
          <p:cNvSpPr txBox="1">
            <a:spLocks noChangeArrowheads="1"/>
          </p:cNvSpPr>
          <p:nvPr/>
        </p:nvSpPr>
        <p:spPr bwMode="auto">
          <a:xfrm>
            <a:off x="5543551" y="3028950"/>
            <a:ext cx="165385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50"/>
              <a:t>3 Matches- 60 Points</a:t>
            </a:r>
          </a:p>
        </p:txBody>
      </p:sp>
      <p:sp>
        <p:nvSpPr>
          <p:cNvPr id="2373649" name="Line 17"/>
          <p:cNvSpPr>
            <a:spLocks noChangeShapeType="1"/>
          </p:cNvSpPr>
          <p:nvPr/>
        </p:nvSpPr>
        <p:spPr bwMode="auto">
          <a:xfrm>
            <a:off x="1771650" y="2125266"/>
            <a:ext cx="228600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350"/>
          </a:p>
        </p:txBody>
      </p:sp>
      <p:sp>
        <p:nvSpPr>
          <p:cNvPr id="2373650" name="Line 18"/>
          <p:cNvSpPr>
            <a:spLocks noChangeShapeType="1"/>
          </p:cNvSpPr>
          <p:nvPr/>
        </p:nvSpPr>
        <p:spPr bwMode="auto">
          <a:xfrm flipV="1">
            <a:off x="2857500" y="2639616"/>
            <a:ext cx="45720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350"/>
          </a:p>
        </p:txBody>
      </p:sp>
      <p:sp>
        <p:nvSpPr>
          <p:cNvPr id="2373651" name="Line 19"/>
          <p:cNvSpPr>
            <a:spLocks noChangeShapeType="1"/>
          </p:cNvSpPr>
          <p:nvPr/>
        </p:nvSpPr>
        <p:spPr bwMode="auto">
          <a:xfrm flipV="1">
            <a:off x="2114550" y="1096566"/>
            <a:ext cx="51435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350"/>
          </a:p>
        </p:txBody>
      </p:sp>
      <p:sp>
        <p:nvSpPr>
          <p:cNvPr id="2373652" name="Line 20"/>
          <p:cNvSpPr>
            <a:spLocks noChangeShapeType="1"/>
          </p:cNvSpPr>
          <p:nvPr/>
        </p:nvSpPr>
        <p:spPr bwMode="auto">
          <a:xfrm>
            <a:off x="3486150" y="1439466"/>
            <a:ext cx="228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350"/>
          </a:p>
        </p:txBody>
      </p:sp>
      <p:sp>
        <p:nvSpPr>
          <p:cNvPr id="2373653" name="Text Box 21"/>
          <p:cNvSpPr txBox="1">
            <a:spLocks noChangeArrowheads="1"/>
          </p:cNvSpPr>
          <p:nvPr/>
        </p:nvSpPr>
        <p:spPr bwMode="auto">
          <a:xfrm>
            <a:off x="1816894" y="2152650"/>
            <a:ext cx="615105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50"/>
              <a:t>20 pts</a:t>
            </a:r>
          </a:p>
        </p:txBody>
      </p:sp>
      <p:sp>
        <p:nvSpPr>
          <p:cNvPr id="2373654" name="Text Box 22"/>
          <p:cNvSpPr txBox="1">
            <a:spLocks noChangeArrowheads="1"/>
          </p:cNvSpPr>
          <p:nvPr/>
        </p:nvSpPr>
        <p:spPr bwMode="auto">
          <a:xfrm>
            <a:off x="2595563" y="2421731"/>
            <a:ext cx="615105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50"/>
              <a:t>20 pts</a:t>
            </a:r>
          </a:p>
        </p:txBody>
      </p:sp>
      <p:sp>
        <p:nvSpPr>
          <p:cNvPr id="2373655" name="Text Box 23"/>
          <p:cNvSpPr txBox="1">
            <a:spLocks noChangeArrowheads="1"/>
          </p:cNvSpPr>
          <p:nvPr/>
        </p:nvSpPr>
        <p:spPr bwMode="auto">
          <a:xfrm>
            <a:off x="1885951" y="925116"/>
            <a:ext cx="526939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50"/>
              <a:t>5 pts</a:t>
            </a:r>
          </a:p>
        </p:txBody>
      </p:sp>
      <p:sp>
        <p:nvSpPr>
          <p:cNvPr id="2373656" name="Text Box 24"/>
          <p:cNvSpPr txBox="1">
            <a:spLocks noChangeArrowheads="1"/>
          </p:cNvSpPr>
          <p:nvPr/>
        </p:nvSpPr>
        <p:spPr bwMode="auto">
          <a:xfrm>
            <a:off x="3543301" y="1439466"/>
            <a:ext cx="526939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50"/>
              <a:t>5 pts</a:t>
            </a:r>
          </a:p>
        </p:txBody>
      </p:sp>
      <p:sp>
        <p:nvSpPr>
          <p:cNvPr id="2373657" name="Oval 25"/>
          <p:cNvSpPr>
            <a:spLocks noChangeArrowheads="1"/>
          </p:cNvSpPr>
          <p:nvPr/>
        </p:nvSpPr>
        <p:spPr bwMode="auto">
          <a:xfrm>
            <a:off x="6972300" y="2468166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373658" name="Oval 26"/>
          <p:cNvSpPr>
            <a:spLocks noChangeArrowheads="1"/>
          </p:cNvSpPr>
          <p:nvPr/>
        </p:nvSpPr>
        <p:spPr bwMode="auto">
          <a:xfrm>
            <a:off x="6343650" y="2696766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373659" name="Oval 27"/>
          <p:cNvSpPr>
            <a:spLocks noChangeArrowheads="1"/>
          </p:cNvSpPr>
          <p:nvPr/>
        </p:nvSpPr>
        <p:spPr bwMode="auto">
          <a:xfrm>
            <a:off x="5657850" y="2468166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373660" name="Oval 28"/>
          <p:cNvSpPr>
            <a:spLocks noChangeArrowheads="1"/>
          </p:cNvSpPr>
          <p:nvPr/>
        </p:nvSpPr>
        <p:spPr bwMode="auto">
          <a:xfrm>
            <a:off x="5314950" y="1896666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373661" name="Line 29"/>
          <p:cNvSpPr>
            <a:spLocks noChangeShapeType="1"/>
          </p:cNvSpPr>
          <p:nvPr/>
        </p:nvSpPr>
        <p:spPr bwMode="auto">
          <a:xfrm>
            <a:off x="5486400" y="2125266"/>
            <a:ext cx="228600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350"/>
          </a:p>
        </p:txBody>
      </p:sp>
      <p:sp>
        <p:nvSpPr>
          <p:cNvPr id="2373662" name="Line 30"/>
          <p:cNvSpPr>
            <a:spLocks noChangeShapeType="1"/>
          </p:cNvSpPr>
          <p:nvPr/>
        </p:nvSpPr>
        <p:spPr bwMode="auto">
          <a:xfrm flipV="1">
            <a:off x="6572250" y="2639616"/>
            <a:ext cx="45720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350"/>
          </a:p>
        </p:txBody>
      </p:sp>
      <p:sp>
        <p:nvSpPr>
          <p:cNvPr id="2373663" name="Text Box 31"/>
          <p:cNvSpPr txBox="1">
            <a:spLocks noChangeArrowheads="1"/>
          </p:cNvSpPr>
          <p:nvPr/>
        </p:nvSpPr>
        <p:spPr bwMode="auto">
          <a:xfrm>
            <a:off x="5531644" y="2152650"/>
            <a:ext cx="615105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50"/>
              <a:t>20 pts</a:t>
            </a:r>
          </a:p>
        </p:txBody>
      </p:sp>
      <p:sp>
        <p:nvSpPr>
          <p:cNvPr id="2373664" name="Text Box 32"/>
          <p:cNvSpPr txBox="1">
            <a:spLocks noChangeArrowheads="1"/>
          </p:cNvSpPr>
          <p:nvPr/>
        </p:nvSpPr>
        <p:spPr bwMode="auto">
          <a:xfrm>
            <a:off x="6310313" y="2421731"/>
            <a:ext cx="615105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50"/>
              <a:t>20 pts</a:t>
            </a:r>
          </a:p>
        </p:txBody>
      </p:sp>
      <p:sp>
        <p:nvSpPr>
          <p:cNvPr id="2373665" name="Line 33"/>
          <p:cNvSpPr>
            <a:spLocks noChangeShapeType="1"/>
          </p:cNvSpPr>
          <p:nvPr/>
        </p:nvSpPr>
        <p:spPr bwMode="auto">
          <a:xfrm>
            <a:off x="5657850" y="1439466"/>
            <a:ext cx="1543050" cy="514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350"/>
          </a:p>
        </p:txBody>
      </p:sp>
      <p:sp>
        <p:nvSpPr>
          <p:cNvPr id="2373666" name="Text Box 34"/>
          <p:cNvSpPr txBox="1">
            <a:spLocks noChangeArrowheads="1"/>
          </p:cNvSpPr>
          <p:nvPr/>
        </p:nvSpPr>
        <p:spPr bwMode="auto">
          <a:xfrm>
            <a:off x="6115050" y="1439466"/>
            <a:ext cx="615105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50"/>
              <a:t>20 pts</a:t>
            </a:r>
          </a:p>
        </p:txBody>
      </p:sp>
    </p:spTree>
    <p:extLst>
      <p:ext uri="{BB962C8B-B14F-4D97-AF65-F5344CB8AC3E}">
        <p14:creationId xmlns:p14="http://schemas.microsoft.com/office/powerpoint/2010/main" val="2366361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6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Recent Article on Kidney Exchange</a:t>
            </a:r>
          </a:p>
        </p:txBody>
      </p:sp>
    </p:spTree>
    <p:extLst>
      <p:ext uri="{BB962C8B-B14F-4D97-AF65-F5344CB8AC3E}">
        <p14:creationId xmlns:p14="http://schemas.microsoft.com/office/powerpoint/2010/main" val="3240903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6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Given you have an objective, what makes optimization hard?</a:t>
            </a:r>
          </a:p>
        </p:txBody>
      </p:sp>
      <p:sp>
        <p:nvSpPr>
          <p:cNvPr id="2159620" name="Oval 4"/>
          <p:cNvSpPr>
            <a:spLocks noChangeArrowheads="1"/>
          </p:cNvSpPr>
          <p:nvPr/>
        </p:nvSpPr>
        <p:spPr bwMode="auto">
          <a:xfrm>
            <a:off x="4229100" y="1543050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59621" name="Oval 5"/>
          <p:cNvSpPr>
            <a:spLocks noChangeArrowheads="1"/>
          </p:cNvSpPr>
          <p:nvPr/>
        </p:nvSpPr>
        <p:spPr bwMode="auto">
          <a:xfrm>
            <a:off x="4972050" y="1828800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59622" name="Oval 6"/>
          <p:cNvSpPr>
            <a:spLocks noChangeArrowheads="1"/>
          </p:cNvSpPr>
          <p:nvPr/>
        </p:nvSpPr>
        <p:spPr bwMode="auto">
          <a:xfrm>
            <a:off x="5257800" y="2457450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59623" name="Oval 7"/>
          <p:cNvSpPr>
            <a:spLocks noChangeArrowheads="1"/>
          </p:cNvSpPr>
          <p:nvPr/>
        </p:nvSpPr>
        <p:spPr bwMode="auto">
          <a:xfrm>
            <a:off x="4914900" y="3086100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159624" name="Oval 8"/>
          <p:cNvSpPr>
            <a:spLocks noChangeArrowheads="1"/>
          </p:cNvSpPr>
          <p:nvPr/>
        </p:nvSpPr>
        <p:spPr bwMode="auto">
          <a:xfrm>
            <a:off x="4286250" y="3314700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59625" name="Oval 9"/>
          <p:cNvSpPr>
            <a:spLocks noChangeArrowheads="1"/>
          </p:cNvSpPr>
          <p:nvPr/>
        </p:nvSpPr>
        <p:spPr bwMode="auto">
          <a:xfrm>
            <a:off x="3600450" y="3086100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159626" name="Oval 10"/>
          <p:cNvSpPr>
            <a:spLocks noChangeArrowheads="1"/>
          </p:cNvSpPr>
          <p:nvPr/>
        </p:nvSpPr>
        <p:spPr bwMode="auto">
          <a:xfrm>
            <a:off x="3257550" y="2514600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159627" name="Oval 11"/>
          <p:cNvSpPr>
            <a:spLocks noChangeArrowheads="1"/>
          </p:cNvSpPr>
          <p:nvPr/>
        </p:nvSpPr>
        <p:spPr bwMode="auto">
          <a:xfrm>
            <a:off x="3543300" y="1885950"/>
            <a:ext cx="285750" cy="28575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81791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Have You Ever Wondered How Stores Decide 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Where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 to Put Items?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243" y="1117810"/>
            <a:ext cx="5639090" cy="391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42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Retailers Understand Where Shoppers Are and Where They Buy</a:t>
            </a:r>
          </a:p>
        </p:txBody>
      </p:sp>
      <p:pic>
        <p:nvPicPr>
          <p:cNvPr id="23920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00150"/>
            <a:ext cx="3486150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92069" name="Text Box 5"/>
          <p:cNvSpPr txBox="1">
            <a:spLocks noChangeArrowheads="1"/>
          </p:cNvSpPr>
          <p:nvPr/>
        </p:nvSpPr>
        <p:spPr bwMode="auto">
          <a:xfrm>
            <a:off x="1428750" y="971550"/>
            <a:ext cx="40005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Heat Maps Track Where Customers Spend Time</a:t>
            </a:r>
          </a:p>
        </p:txBody>
      </p:sp>
      <p:pic>
        <p:nvPicPr>
          <p:cNvPr id="23920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2412206"/>
            <a:ext cx="320040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92071" name="Text Box 7"/>
          <p:cNvSpPr txBox="1">
            <a:spLocks noChangeArrowheads="1"/>
          </p:cNvSpPr>
          <p:nvPr/>
        </p:nvSpPr>
        <p:spPr bwMode="auto">
          <a:xfrm>
            <a:off x="5143500" y="1943101"/>
            <a:ext cx="25146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350">
                <a:solidFill>
                  <a:schemeClr val="bg1">
                    <a:lumMod val="50000"/>
                  </a:schemeClr>
                </a:solidFill>
              </a:rPr>
              <a:t>Heat Maps Can Track Impact of Changes to the Store</a:t>
            </a:r>
          </a:p>
        </p:txBody>
      </p:sp>
      <p:sp>
        <p:nvSpPr>
          <p:cNvPr id="2392072" name="Text Box 8"/>
          <p:cNvSpPr txBox="1">
            <a:spLocks noChangeArrowheads="1"/>
          </p:cNvSpPr>
          <p:nvPr/>
        </p:nvSpPr>
        <p:spPr bwMode="auto">
          <a:xfrm>
            <a:off x="1371601" y="3714751"/>
            <a:ext cx="2869406" cy="715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350">
                <a:solidFill>
                  <a:schemeClr val="bg1">
                    <a:lumMod val="50000"/>
                  </a:schemeClr>
                </a:solidFill>
              </a:rPr>
              <a:t>Kroger's is merging heat maps of where people spend time and where they spend money</a:t>
            </a:r>
          </a:p>
        </p:txBody>
      </p:sp>
      <p:sp>
        <p:nvSpPr>
          <p:cNvPr id="2392073" name="Text Box 9"/>
          <p:cNvSpPr txBox="1">
            <a:spLocks noChangeArrowheads="1"/>
          </p:cNvSpPr>
          <p:nvPr/>
        </p:nvSpPr>
        <p:spPr bwMode="auto">
          <a:xfrm>
            <a:off x="265579" y="4508527"/>
            <a:ext cx="1523174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50" dirty="0">
                <a:solidFill>
                  <a:schemeClr val="bg1">
                    <a:lumMod val="50000"/>
                  </a:schemeClr>
                </a:solidFill>
              </a:rPr>
              <a:t>Source:  maps from TNS-Sorenson</a:t>
            </a:r>
          </a:p>
        </p:txBody>
      </p:sp>
    </p:spTree>
    <p:extLst>
      <p:ext uri="{BB962C8B-B14F-4D97-AF65-F5344CB8AC3E}">
        <p14:creationId xmlns:p14="http://schemas.microsoft.com/office/powerpoint/2010/main" val="3116417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00250" y="958453"/>
            <a:ext cx="514350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latin typeface="Helvetica Neue Light"/>
                <a:cs typeface="Helvetica Neue Light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2514600" y="958453"/>
            <a:ext cx="514350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latin typeface="Helvetica Neue Light"/>
                <a:cs typeface="Helvetica Neue Light"/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3028950" y="958453"/>
            <a:ext cx="514350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latin typeface="Helvetica Neue Light"/>
                <a:cs typeface="Helvetica Neue Light"/>
              </a:rPr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3543300" y="958453"/>
            <a:ext cx="514350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latin typeface="Helvetica Neue Light"/>
                <a:cs typeface="Helvetica Neue Light"/>
              </a:rPr>
              <a:t>4</a:t>
            </a:r>
          </a:p>
        </p:txBody>
      </p:sp>
      <p:sp>
        <p:nvSpPr>
          <p:cNvPr id="9" name="Rectangle 8"/>
          <p:cNvSpPr/>
          <p:nvPr/>
        </p:nvSpPr>
        <p:spPr>
          <a:xfrm>
            <a:off x="4057650" y="958453"/>
            <a:ext cx="514350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latin typeface="Helvetica Neue Light"/>
                <a:cs typeface="Helvetica Neue Light"/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0" y="958453"/>
            <a:ext cx="514350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latin typeface="Helvetica Neue Light"/>
                <a:cs typeface="Helvetica Neue Light"/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86350" y="958453"/>
            <a:ext cx="514350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latin typeface="Helvetica Neue Light"/>
                <a:cs typeface="Helvetica Neue Light"/>
              </a:rPr>
              <a:t>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00700" y="958453"/>
            <a:ext cx="514350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latin typeface="Helvetica Neue Light"/>
                <a:cs typeface="Helvetica Neue Light"/>
              </a:rPr>
              <a:t>8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15050" y="958453"/>
            <a:ext cx="514350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latin typeface="Helvetica Neue Light"/>
                <a:cs typeface="Helvetica Neue Light"/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29400" y="958453"/>
            <a:ext cx="514350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latin typeface="Helvetica Neue Light"/>
                <a:cs typeface="Helvetica Neue Light"/>
              </a:rPr>
              <a:t>10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000250" y="2400300"/>
            <a:ext cx="514350" cy="40005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latin typeface="Helvetica Neue Light"/>
                <a:cs typeface="Helvetica Neue Light"/>
              </a:rPr>
              <a:t>11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514600" y="2400300"/>
            <a:ext cx="514350" cy="40005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latin typeface="Helvetica Neue Light"/>
                <a:cs typeface="Helvetica Neue Light"/>
              </a:rPr>
              <a:t>12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28950" y="2400300"/>
            <a:ext cx="514350" cy="40005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latin typeface="Helvetica Neue Light"/>
                <a:cs typeface="Helvetica Neue Light"/>
              </a:rPr>
              <a:t>13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43300" y="2400300"/>
            <a:ext cx="514350" cy="40005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latin typeface="Helvetica Neue Light"/>
                <a:cs typeface="Helvetica Neue Light"/>
              </a:rPr>
              <a:t>14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057650" y="2400300"/>
            <a:ext cx="514350" cy="40005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latin typeface="Helvetica Neue Light"/>
                <a:cs typeface="Helvetica Neue Light"/>
              </a:rPr>
              <a:t>15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72000" y="2400300"/>
            <a:ext cx="514350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latin typeface="Helvetica Neue Light"/>
                <a:cs typeface="Helvetica Neue Light"/>
              </a:rPr>
              <a:t>16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86350" y="2400300"/>
            <a:ext cx="514350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latin typeface="Helvetica Neue Light"/>
                <a:cs typeface="Helvetica Neue Light"/>
              </a:rPr>
              <a:t>17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00700" y="2400300"/>
            <a:ext cx="514350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latin typeface="Helvetica Neue Light"/>
                <a:cs typeface="Helvetica Neue Light"/>
              </a:rPr>
              <a:t>18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115050" y="2400300"/>
            <a:ext cx="514350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latin typeface="Helvetica Neue Light"/>
                <a:cs typeface="Helvetica Neue Light"/>
              </a:rPr>
              <a:t>19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29400" y="2400300"/>
            <a:ext cx="514350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latin typeface="Helvetica Neue Light"/>
                <a:cs typeface="Helvetica Neue Light"/>
              </a:rPr>
              <a:t>20</a:t>
            </a:r>
          </a:p>
        </p:txBody>
      </p:sp>
      <p:graphicFrame>
        <p:nvGraphicFramePr>
          <p:cNvPr id="2297925" name="Group 69"/>
          <p:cNvGraphicFramePr>
            <a:graphicFrameLocks noGrp="1"/>
          </p:cNvGraphicFramePr>
          <p:nvPr/>
        </p:nvGraphicFramePr>
        <p:xfrm>
          <a:off x="2000250" y="3028951"/>
          <a:ext cx="2628900" cy="1826657"/>
        </p:xfrm>
        <a:graphic>
          <a:graphicData uri="http://schemas.openxmlformats.org/drawingml/2006/table">
            <a:tbl>
              <a:tblPr/>
              <a:tblGrid>
                <a:gridCol w="116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0966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Helvetica Neue"/>
                          <a:cs typeface="Helvetica Neue"/>
                        </a:rPr>
                        <a:t>Product Category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/>
                        <a:ea typeface="Helvetica Neue"/>
                        <a:cs typeface="Helvetica Neue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0966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Helvetica Neue"/>
                          <a:cs typeface="Helvetica Neue"/>
                        </a:rPr>
                        <a:t>Quantity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/>
                        <a:ea typeface="Helvetica Neue"/>
                        <a:cs typeface="Helvetica Neue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0966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Helvetica Neue"/>
                          <a:cs typeface="Helvetica Neue"/>
                        </a:rPr>
                        <a:t>Location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/>
                        <a:ea typeface="Helvetica Neue"/>
                        <a:cs typeface="Helvetica Neue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6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0966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Helvetica Neue"/>
                          <a:cs typeface="Helvetica Neue"/>
                        </a:rPr>
                        <a:t>C1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0966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Helvetica Neue"/>
                          <a:cs typeface="Helvetica Neue"/>
                        </a:rPr>
                        <a:t>300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0966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Helvetica Neue"/>
                          <a:cs typeface="Helvetica Neue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0966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Helvetica Neue"/>
                          <a:cs typeface="Helvetica Neue"/>
                        </a:rPr>
                        <a:t>C2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0966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Helvetica Neue"/>
                          <a:cs typeface="Helvetica Neue"/>
                        </a:rPr>
                        <a:t>500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0966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Helvetica Neue"/>
                          <a:cs typeface="Helvetica Neue"/>
                        </a:rPr>
                        <a:t>9, 10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0966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Helvetica Neue"/>
                          <a:cs typeface="Helvetica Neue"/>
                        </a:rPr>
                        <a:t>C3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0966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Helvetica Neue"/>
                          <a:cs typeface="Helvetica Neue"/>
                        </a:rPr>
                        <a:t>1000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0966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Helvetica Neue"/>
                          <a:cs typeface="Helvetica Neue"/>
                        </a:rPr>
                        <a:t>2-6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0966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Helvetica Neue"/>
                          <a:cs typeface="Helvetica Neue"/>
                        </a:rPr>
                        <a:t>C4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0966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Helvetica Neue"/>
                          <a:cs typeface="Helvetica Neue"/>
                        </a:rPr>
                        <a:t>300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0966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Helvetica Neue"/>
                          <a:cs typeface="Helvetica Neue"/>
                        </a:rPr>
                        <a:t>8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0966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Helvetica Neue"/>
                          <a:cs typeface="Helvetica Neue"/>
                        </a:rPr>
                        <a:t>C5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0966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Helvetica Neue"/>
                          <a:cs typeface="Helvetica Neue"/>
                        </a:rPr>
                        <a:t>200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0966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Helvetica Neue"/>
                          <a:cs typeface="Helvetica Neue"/>
                        </a:rPr>
                        <a:t>7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0966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Helvetica Neue"/>
                          <a:cs typeface="Helvetica Neue"/>
                        </a:rPr>
                        <a:t>…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0966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Helvetica Neue"/>
                          <a:cs typeface="Helvetica Neue"/>
                        </a:rPr>
                        <a:t>…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0966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Helvetica Neue"/>
                          <a:cs typeface="Helvetica Neue"/>
                        </a:rPr>
                        <a:t>…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" name="Line Callout 2 32"/>
          <p:cNvSpPr/>
          <p:nvPr/>
        </p:nvSpPr>
        <p:spPr>
          <a:xfrm>
            <a:off x="5086350" y="3134917"/>
            <a:ext cx="2114550" cy="1345406"/>
          </a:xfrm>
          <a:prstGeom prst="borderCallout2">
            <a:avLst>
              <a:gd name="adj1" fmla="val 18750"/>
              <a:gd name="adj2" fmla="val -1559"/>
              <a:gd name="adj3" fmla="val 18750"/>
              <a:gd name="adj4" fmla="val -16667"/>
              <a:gd name="adj5" fmla="val 47540"/>
              <a:gd name="adj6" fmla="val -25330"/>
            </a:avLst>
          </a:prstGeom>
          <a:effectLst>
            <a:outerShdw blurRad="50800" dist="38100" dir="2700000" algn="br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defTabSz="342900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 Neue"/>
                <a:ea typeface="Helvetica Neue"/>
                <a:cs typeface="Helvetica Neue"/>
              </a:rPr>
              <a:t>The system then decides product category quantities and locations;  In larger stores, it also is considering what categories go next to each other</a:t>
            </a:r>
          </a:p>
        </p:txBody>
      </p:sp>
      <p:cxnSp>
        <p:nvCxnSpPr>
          <p:cNvPr id="30" name="Straight Connector 29"/>
          <p:cNvCxnSpPr/>
          <p:nvPr/>
        </p:nvCxnSpPr>
        <p:spPr>
          <a:xfrm rot="5400000">
            <a:off x="1857971" y="1613893"/>
            <a:ext cx="284560" cy="2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2371130" y="1613893"/>
            <a:ext cx="284560" cy="2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4942284" y="1614488"/>
            <a:ext cx="284560" cy="11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5460802" y="1615082"/>
            <a:ext cx="285750" cy="11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5970984" y="1614488"/>
            <a:ext cx="284560" cy="11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7000876" y="1614487"/>
            <a:ext cx="285750" cy="2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999060" y="1644253"/>
            <a:ext cx="513159" cy="11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512219" y="1645444"/>
            <a:ext cx="2571750" cy="119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091113" y="1646634"/>
            <a:ext cx="513160" cy="11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600700" y="1644253"/>
            <a:ext cx="511969" cy="11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117431" y="1644253"/>
            <a:ext cx="1025129" cy="476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97915" name="TextBox 52"/>
          <p:cNvSpPr txBox="1">
            <a:spLocks noChangeArrowheads="1"/>
          </p:cNvSpPr>
          <p:nvPr/>
        </p:nvSpPr>
        <p:spPr bwMode="auto">
          <a:xfrm>
            <a:off x="2138362" y="1629966"/>
            <a:ext cx="26193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750">
                <a:latin typeface="Helvetica Neue Light"/>
                <a:ea typeface="Helvetica Neue Light"/>
                <a:cs typeface="Helvetica Neue Light"/>
              </a:rPr>
              <a:t>C1</a:t>
            </a:r>
          </a:p>
        </p:txBody>
      </p:sp>
      <p:sp>
        <p:nvSpPr>
          <p:cNvPr id="2297916" name="TextBox 53"/>
          <p:cNvSpPr txBox="1">
            <a:spLocks noChangeArrowheads="1"/>
          </p:cNvSpPr>
          <p:nvPr/>
        </p:nvSpPr>
        <p:spPr bwMode="auto">
          <a:xfrm>
            <a:off x="6498431" y="1629966"/>
            <a:ext cx="26193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750">
                <a:latin typeface="Helvetica Neue Light"/>
                <a:ea typeface="Helvetica Neue Light"/>
                <a:cs typeface="Helvetica Neue Light"/>
              </a:rPr>
              <a:t>C2</a:t>
            </a:r>
          </a:p>
        </p:txBody>
      </p:sp>
      <p:sp>
        <p:nvSpPr>
          <p:cNvPr id="2297917" name="TextBox 54"/>
          <p:cNvSpPr txBox="1">
            <a:spLocks noChangeArrowheads="1"/>
          </p:cNvSpPr>
          <p:nvPr/>
        </p:nvSpPr>
        <p:spPr bwMode="auto">
          <a:xfrm>
            <a:off x="3657600" y="1644253"/>
            <a:ext cx="26193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750">
                <a:latin typeface="Helvetica Neue Light"/>
                <a:ea typeface="Helvetica Neue Light"/>
                <a:cs typeface="Helvetica Neue Light"/>
              </a:rPr>
              <a:t>C3</a:t>
            </a:r>
          </a:p>
        </p:txBody>
      </p:sp>
      <p:sp>
        <p:nvSpPr>
          <p:cNvPr id="2297918" name="TextBox 55"/>
          <p:cNvSpPr txBox="1">
            <a:spLocks noChangeArrowheads="1"/>
          </p:cNvSpPr>
          <p:nvPr/>
        </p:nvSpPr>
        <p:spPr bwMode="auto">
          <a:xfrm>
            <a:off x="5200650" y="1643063"/>
            <a:ext cx="26193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750">
                <a:latin typeface="Helvetica Neue Light"/>
                <a:ea typeface="Helvetica Neue Light"/>
                <a:cs typeface="Helvetica Neue Light"/>
              </a:rPr>
              <a:t>C5</a:t>
            </a:r>
          </a:p>
        </p:txBody>
      </p:sp>
      <p:sp>
        <p:nvSpPr>
          <p:cNvPr id="2297919" name="TextBox 56"/>
          <p:cNvSpPr txBox="1">
            <a:spLocks noChangeArrowheads="1"/>
          </p:cNvSpPr>
          <p:nvPr/>
        </p:nvSpPr>
        <p:spPr bwMode="auto">
          <a:xfrm>
            <a:off x="5715000" y="1643063"/>
            <a:ext cx="26193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750">
                <a:latin typeface="Helvetica Neue Light"/>
                <a:ea typeface="Helvetica Neue Light"/>
                <a:cs typeface="Helvetica Neue Light"/>
              </a:rPr>
              <a:t>C4</a:t>
            </a:r>
          </a:p>
        </p:txBody>
      </p:sp>
      <p:sp>
        <p:nvSpPr>
          <p:cNvPr id="41" name="Title 1"/>
          <p:cNvSpPr txBox="1">
            <a:spLocks/>
          </p:cNvSpPr>
          <p:nvPr/>
        </p:nvSpPr>
        <p:spPr bwMode="auto">
          <a:xfrm>
            <a:off x="1239581" y="204928"/>
            <a:ext cx="6515100" cy="479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Helvetica Neue"/>
                <a:ea typeface="Helvetica Neue"/>
                <a:cs typeface="Helvetica Neue"/>
              </a:rPr>
              <a:t>Optimization Can Help Determine Where To Put Categories</a:t>
            </a:r>
          </a:p>
        </p:txBody>
      </p:sp>
      <p:sp>
        <p:nvSpPr>
          <p:cNvPr id="43" name="Right Arrow 42"/>
          <p:cNvSpPr>
            <a:spLocks noChangeArrowheads="1"/>
          </p:cNvSpPr>
          <p:nvPr/>
        </p:nvSpPr>
        <p:spPr bwMode="auto">
          <a:xfrm>
            <a:off x="2971800" y="1828800"/>
            <a:ext cx="1028700" cy="5143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69696"/>
          </a:solidFill>
          <a:ln w="9525" algn="ctr">
            <a:solidFill>
              <a:srgbClr val="F9F9F9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900" dirty="0">
                <a:solidFill>
                  <a:schemeClr val="lt1"/>
                </a:solidFill>
              </a:rPr>
              <a:t>Store Traffic</a:t>
            </a:r>
          </a:p>
        </p:txBody>
      </p:sp>
      <p:pic>
        <p:nvPicPr>
          <p:cNvPr id="2378755" name="Picture 3" descr="C:\Users\mwatson\AppData\Local\Microsoft\Windows\Temporary Internet Files\Content.IE5\MB24O847\MC900383614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081" y="1812684"/>
            <a:ext cx="639166" cy="5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Box 9"/>
          <p:cNvSpPr txBox="1">
            <a:spLocks noChangeArrowheads="1"/>
          </p:cNvSpPr>
          <p:nvPr/>
        </p:nvSpPr>
        <p:spPr bwMode="auto">
          <a:xfrm>
            <a:off x="6852265" y="4844535"/>
            <a:ext cx="683200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50" dirty="0"/>
              <a:t>Source:  IBM</a:t>
            </a:r>
          </a:p>
        </p:txBody>
      </p:sp>
    </p:spTree>
    <p:extLst>
      <p:ext uri="{BB962C8B-B14F-4D97-AF65-F5344CB8AC3E}">
        <p14:creationId xmlns:p14="http://schemas.microsoft.com/office/powerpoint/2010/main" val="2713835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00250" y="1085850"/>
            <a:ext cx="514350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latin typeface="Helvetica Neue Light"/>
                <a:cs typeface="Helvetica Neue Light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2514600" y="1085850"/>
            <a:ext cx="514350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latin typeface="Helvetica Neue Light"/>
                <a:cs typeface="Helvetica Neue Light"/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3028950" y="1085850"/>
            <a:ext cx="514350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latin typeface="Helvetica Neue Light"/>
                <a:cs typeface="Helvetica Neue Light"/>
              </a:rPr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3543300" y="1085850"/>
            <a:ext cx="514350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latin typeface="Helvetica Neue Light"/>
                <a:cs typeface="Helvetica Neue Light"/>
              </a:rPr>
              <a:t>4</a:t>
            </a:r>
          </a:p>
        </p:txBody>
      </p:sp>
      <p:sp>
        <p:nvSpPr>
          <p:cNvPr id="9" name="Rectangle 8"/>
          <p:cNvSpPr/>
          <p:nvPr/>
        </p:nvSpPr>
        <p:spPr>
          <a:xfrm>
            <a:off x="4057650" y="1085850"/>
            <a:ext cx="514350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latin typeface="Helvetica Neue Light"/>
                <a:cs typeface="Helvetica Neue Light"/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0" y="1085850"/>
            <a:ext cx="514350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latin typeface="Helvetica Neue Light"/>
                <a:cs typeface="Helvetica Neue Light"/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86350" y="1085850"/>
            <a:ext cx="514350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latin typeface="Helvetica Neue Light"/>
                <a:cs typeface="Helvetica Neue Light"/>
              </a:rPr>
              <a:t>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00700" y="1085850"/>
            <a:ext cx="514350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latin typeface="Helvetica Neue Light"/>
                <a:cs typeface="Helvetica Neue Light"/>
              </a:rPr>
              <a:t>8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15050" y="1085850"/>
            <a:ext cx="514350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latin typeface="Helvetica Neue Light"/>
                <a:cs typeface="Helvetica Neue Light"/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29400" y="1085850"/>
            <a:ext cx="514350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latin typeface="Helvetica Neue Light"/>
                <a:cs typeface="Helvetica Neue Light"/>
              </a:rPr>
              <a:t>10</a:t>
            </a:r>
          </a:p>
        </p:txBody>
      </p:sp>
      <p:sp>
        <p:nvSpPr>
          <p:cNvPr id="33" name="Line Callout 2 32"/>
          <p:cNvSpPr/>
          <p:nvPr/>
        </p:nvSpPr>
        <p:spPr>
          <a:xfrm>
            <a:off x="5543550" y="2114551"/>
            <a:ext cx="1543050" cy="1345406"/>
          </a:xfrm>
          <a:prstGeom prst="borderCallout2">
            <a:avLst>
              <a:gd name="adj1" fmla="val 18750"/>
              <a:gd name="adj2" fmla="val -1559"/>
              <a:gd name="adj3" fmla="val 18750"/>
              <a:gd name="adj4" fmla="val -16667"/>
              <a:gd name="adj5" fmla="val 47540"/>
              <a:gd name="adj6" fmla="val -25330"/>
            </a:avLst>
          </a:prstGeom>
          <a:effectLst>
            <a:outerShdw blurRad="50800" dist="38100" dir="2700000" algn="br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defTabSz="342900"/>
            <a:r>
              <a:rPr lang="en-US" sz="1350">
                <a:solidFill>
                  <a:schemeClr val="bg1">
                    <a:lumMod val="50000"/>
                  </a:schemeClr>
                </a:solidFill>
                <a:latin typeface="Helvetica Neue"/>
                <a:ea typeface="Helvetica Neue"/>
                <a:cs typeface="Helvetica Neue"/>
              </a:rPr>
              <a:t>You now want to lay out the items on the shelf and develop a detailed planogram</a:t>
            </a:r>
          </a:p>
        </p:txBody>
      </p:sp>
      <p:cxnSp>
        <p:nvCxnSpPr>
          <p:cNvPr id="30" name="Straight Connector 29"/>
          <p:cNvCxnSpPr/>
          <p:nvPr/>
        </p:nvCxnSpPr>
        <p:spPr>
          <a:xfrm rot="5400000">
            <a:off x="1857971" y="1741290"/>
            <a:ext cx="284560" cy="2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2371130" y="1741290"/>
            <a:ext cx="284560" cy="2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4942284" y="1741885"/>
            <a:ext cx="284560" cy="11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5460802" y="1742480"/>
            <a:ext cx="285750" cy="11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5970984" y="1741885"/>
            <a:ext cx="284560" cy="11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7000876" y="1741885"/>
            <a:ext cx="285750" cy="2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999060" y="1771650"/>
            <a:ext cx="513159" cy="11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512219" y="1772842"/>
            <a:ext cx="2571750" cy="119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091113" y="1774031"/>
            <a:ext cx="513160" cy="11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600700" y="1775223"/>
            <a:ext cx="511969" cy="119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117431" y="1771650"/>
            <a:ext cx="1025129" cy="476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99928" name="TextBox 52"/>
          <p:cNvSpPr txBox="1">
            <a:spLocks noChangeArrowheads="1"/>
          </p:cNvSpPr>
          <p:nvPr/>
        </p:nvSpPr>
        <p:spPr bwMode="auto">
          <a:xfrm>
            <a:off x="2138362" y="1757363"/>
            <a:ext cx="26193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750">
                <a:latin typeface="Helvetica Neue Light"/>
                <a:ea typeface="Helvetica Neue Light"/>
                <a:cs typeface="Helvetica Neue Light"/>
              </a:rPr>
              <a:t>C1</a:t>
            </a:r>
          </a:p>
        </p:txBody>
      </p:sp>
      <p:sp>
        <p:nvSpPr>
          <p:cNvPr id="2299929" name="TextBox 53"/>
          <p:cNvSpPr txBox="1">
            <a:spLocks noChangeArrowheads="1"/>
          </p:cNvSpPr>
          <p:nvPr/>
        </p:nvSpPr>
        <p:spPr bwMode="auto">
          <a:xfrm>
            <a:off x="6498431" y="1757363"/>
            <a:ext cx="26193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750">
                <a:latin typeface="Helvetica Neue Light"/>
                <a:ea typeface="Helvetica Neue Light"/>
                <a:cs typeface="Helvetica Neue Light"/>
              </a:rPr>
              <a:t>C2</a:t>
            </a:r>
          </a:p>
        </p:txBody>
      </p:sp>
      <p:sp>
        <p:nvSpPr>
          <p:cNvPr id="2299930" name="TextBox 54"/>
          <p:cNvSpPr txBox="1">
            <a:spLocks noChangeArrowheads="1"/>
          </p:cNvSpPr>
          <p:nvPr/>
        </p:nvSpPr>
        <p:spPr bwMode="auto">
          <a:xfrm>
            <a:off x="3657600" y="1771650"/>
            <a:ext cx="26193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750">
                <a:latin typeface="Helvetica Neue Light"/>
                <a:ea typeface="Helvetica Neue Light"/>
                <a:cs typeface="Helvetica Neue Light"/>
              </a:rPr>
              <a:t>C3</a:t>
            </a:r>
          </a:p>
        </p:txBody>
      </p:sp>
      <p:sp>
        <p:nvSpPr>
          <p:cNvPr id="2299931" name="TextBox 55"/>
          <p:cNvSpPr txBox="1">
            <a:spLocks noChangeArrowheads="1"/>
          </p:cNvSpPr>
          <p:nvPr/>
        </p:nvSpPr>
        <p:spPr bwMode="auto">
          <a:xfrm>
            <a:off x="5200650" y="1770460"/>
            <a:ext cx="26193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750">
                <a:latin typeface="Helvetica Neue Light"/>
                <a:ea typeface="Helvetica Neue Light"/>
                <a:cs typeface="Helvetica Neue Light"/>
              </a:rPr>
              <a:t>C5</a:t>
            </a:r>
          </a:p>
        </p:txBody>
      </p:sp>
      <p:sp>
        <p:nvSpPr>
          <p:cNvPr id="2299932" name="TextBox 56"/>
          <p:cNvSpPr txBox="1">
            <a:spLocks noChangeArrowheads="1"/>
          </p:cNvSpPr>
          <p:nvPr/>
        </p:nvSpPr>
        <p:spPr bwMode="auto">
          <a:xfrm>
            <a:off x="5715000" y="1770460"/>
            <a:ext cx="26193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750">
                <a:latin typeface="Helvetica Neue Light"/>
                <a:ea typeface="Helvetica Neue Light"/>
                <a:cs typeface="Helvetica Neue Light"/>
              </a:rPr>
              <a:t>C4</a:t>
            </a:r>
          </a:p>
        </p:txBody>
      </p:sp>
      <p:sp>
        <p:nvSpPr>
          <p:cNvPr id="46" name="Up-Down Arrow 45"/>
          <p:cNvSpPr/>
          <p:nvPr/>
        </p:nvSpPr>
        <p:spPr>
          <a:xfrm>
            <a:off x="2024063" y="2584848"/>
            <a:ext cx="229791" cy="163115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endParaRPr lang="en-US" sz="1350" dirty="0"/>
          </a:p>
        </p:txBody>
      </p:sp>
      <p:sp>
        <p:nvSpPr>
          <p:cNvPr id="2299934" name="TextBox 47"/>
          <p:cNvSpPr txBox="1">
            <a:spLocks noChangeArrowheads="1"/>
          </p:cNvSpPr>
          <p:nvPr/>
        </p:nvSpPr>
        <p:spPr bwMode="auto">
          <a:xfrm>
            <a:off x="1824038" y="4216004"/>
            <a:ext cx="62865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750">
                <a:latin typeface="Helvetica Neue"/>
                <a:ea typeface="Helvetica Neue"/>
                <a:cs typeface="Helvetica Neue"/>
              </a:rPr>
              <a:t>Low</a:t>
            </a:r>
          </a:p>
        </p:txBody>
      </p:sp>
      <p:sp>
        <p:nvSpPr>
          <p:cNvPr id="2299935" name="TextBox 51"/>
          <p:cNvSpPr txBox="1">
            <a:spLocks noChangeArrowheads="1"/>
          </p:cNvSpPr>
          <p:nvPr/>
        </p:nvSpPr>
        <p:spPr bwMode="auto">
          <a:xfrm>
            <a:off x="1924050" y="2307432"/>
            <a:ext cx="429816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750">
                <a:latin typeface="Helvetica Neue"/>
                <a:ea typeface="Helvetica Neue"/>
                <a:cs typeface="Helvetica Neue"/>
              </a:rPr>
              <a:t>High</a:t>
            </a:r>
          </a:p>
        </p:txBody>
      </p:sp>
      <p:sp>
        <p:nvSpPr>
          <p:cNvPr id="2299936" name="TextBox 57"/>
          <p:cNvSpPr txBox="1">
            <a:spLocks noChangeArrowheads="1"/>
          </p:cNvSpPr>
          <p:nvPr/>
        </p:nvSpPr>
        <p:spPr bwMode="auto">
          <a:xfrm>
            <a:off x="1627585" y="2900363"/>
            <a:ext cx="42981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750">
                <a:latin typeface="Helvetica Neue"/>
                <a:ea typeface="Helvetica Neue"/>
                <a:cs typeface="Helvetica Neue"/>
              </a:rPr>
              <a:t>Eye Level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1997869" y="3028950"/>
            <a:ext cx="454819" cy="1191"/>
          </a:xfrm>
          <a:prstGeom prst="line">
            <a:avLst/>
          </a:prstGeom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997869" y="1887141"/>
            <a:ext cx="521494" cy="513159"/>
          </a:xfrm>
          <a:prstGeom prst="line">
            <a:avLst/>
          </a:prstGeom>
          <a:ln w="254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2512219" y="1885950"/>
            <a:ext cx="2571750" cy="514350"/>
          </a:xfrm>
          <a:prstGeom prst="line">
            <a:avLst/>
          </a:prstGeom>
          <a:ln w="254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205" name="Picture 13" descr="C:\Documents and Settings\robbe\Local Settings\Temporary Internet Files\Content.IE5\ZF5VF1GS\MPj02277170000[1]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50" y="2628900"/>
            <a:ext cx="2457450" cy="1590675"/>
          </a:xfrm>
          <a:prstGeom prst="rect">
            <a:avLst/>
          </a:prstGeom>
          <a:ln>
            <a:solidFill>
              <a:srgbClr val="FFC00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7" name="Rectangle 86"/>
          <p:cNvSpPr>
            <a:spLocks noChangeArrowheads="1"/>
          </p:cNvSpPr>
          <p:nvPr/>
        </p:nvSpPr>
        <p:spPr bwMode="auto">
          <a:xfrm>
            <a:off x="3429000" y="3600450"/>
            <a:ext cx="901304" cy="400050"/>
          </a:xfrm>
          <a:prstGeom prst="rect">
            <a:avLst/>
          </a:prstGeom>
          <a:solidFill>
            <a:schemeClr val="accent2">
              <a:alpha val="14000"/>
            </a:schemeClr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solidFill>
                  <a:schemeClr val="lt1"/>
                </a:solidFill>
                <a:latin typeface="Helvetica Neue Light"/>
                <a:cs typeface="Helvetica Neue Light"/>
              </a:rPr>
              <a:t>K</a:t>
            </a:r>
          </a:p>
        </p:txBody>
      </p:sp>
      <p:sp>
        <p:nvSpPr>
          <p:cNvPr id="78" name="Rectangle 77"/>
          <p:cNvSpPr>
            <a:spLocks noChangeArrowheads="1"/>
          </p:cNvSpPr>
          <p:nvPr/>
        </p:nvSpPr>
        <p:spPr bwMode="auto">
          <a:xfrm>
            <a:off x="2520554" y="2400300"/>
            <a:ext cx="514350" cy="400050"/>
          </a:xfrm>
          <a:prstGeom prst="rect">
            <a:avLst/>
          </a:prstGeom>
          <a:solidFill>
            <a:schemeClr val="accent2">
              <a:alpha val="14000"/>
            </a:schemeClr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solidFill>
                  <a:schemeClr val="lt1"/>
                </a:solidFill>
                <a:latin typeface="Helvetica Neue Light"/>
                <a:cs typeface="Helvetica Neue Light"/>
              </a:rPr>
              <a:t>A</a:t>
            </a:r>
          </a:p>
        </p:txBody>
      </p:sp>
      <p:sp>
        <p:nvSpPr>
          <p:cNvPr id="79" name="Rectangle 78"/>
          <p:cNvSpPr>
            <a:spLocks noChangeArrowheads="1"/>
          </p:cNvSpPr>
          <p:nvPr/>
        </p:nvSpPr>
        <p:spPr bwMode="auto">
          <a:xfrm>
            <a:off x="3034903" y="2400300"/>
            <a:ext cx="1137047" cy="400050"/>
          </a:xfrm>
          <a:prstGeom prst="rect">
            <a:avLst/>
          </a:prstGeom>
          <a:solidFill>
            <a:schemeClr val="accent2">
              <a:alpha val="14000"/>
            </a:schemeClr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solidFill>
                  <a:schemeClr val="lt1"/>
                </a:solidFill>
                <a:latin typeface="Helvetica Neue Light"/>
                <a:cs typeface="Helvetica Neue Light"/>
              </a:rPr>
              <a:t>E</a:t>
            </a:r>
          </a:p>
        </p:txBody>
      </p:sp>
      <p:sp>
        <p:nvSpPr>
          <p:cNvPr id="80" name="Rectangle 79"/>
          <p:cNvSpPr>
            <a:spLocks noChangeArrowheads="1"/>
          </p:cNvSpPr>
          <p:nvPr/>
        </p:nvSpPr>
        <p:spPr bwMode="auto">
          <a:xfrm>
            <a:off x="4171950" y="2400300"/>
            <a:ext cx="400050" cy="400050"/>
          </a:xfrm>
          <a:prstGeom prst="rect">
            <a:avLst/>
          </a:prstGeom>
          <a:solidFill>
            <a:schemeClr val="accent2">
              <a:alpha val="14000"/>
            </a:schemeClr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solidFill>
                  <a:schemeClr val="lt1"/>
                </a:solidFill>
                <a:latin typeface="Helvetica Neue Light"/>
                <a:cs typeface="Helvetica Neue Light"/>
              </a:rPr>
              <a:t>C</a:t>
            </a: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4572000" y="2400300"/>
            <a:ext cx="511969" cy="400050"/>
          </a:xfrm>
          <a:prstGeom prst="rect">
            <a:avLst/>
          </a:prstGeom>
          <a:solidFill>
            <a:schemeClr val="accent2">
              <a:alpha val="14000"/>
            </a:schemeClr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solidFill>
                  <a:schemeClr val="lt1"/>
                </a:solidFill>
                <a:latin typeface="Helvetica Neue Light"/>
                <a:cs typeface="Helvetica Neue Light"/>
              </a:rPr>
              <a:t>H</a:t>
            </a:r>
          </a:p>
        </p:txBody>
      </p:sp>
      <p:sp>
        <p:nvSpPr>
          <p:cNvPr id="82" name="Rectangle 81"/>
          <p:cNvSpPr>
            <a:spLocks noChangeArrowheads="1"/>
          </p:cNvSpPr>
          <p:nvPr/>
        </p:nvSpPr>
        <p:spPr bwMode="auto">
          <a:xfrm>
            <a:off x="2520554" y="2800350"/>
            <a:ext cx="1398984" cy="400050"/>
          </a:xfrm>
          <a:prstGeom prst="rect">
            <a:avLst/>
          </a:prstGeom>
          <a:solidFill>
            <a:schemeClr val="accent2">
              <a:alpha val="14000"/>
            </a:schemeClr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solidFill>
                  <a:schemeClr val="lt1"/>
                </a:solidFill>
                <a:latin typeface="Helvetica Neue Light"/>
                <a:cs typeface="Helvetica Neue Light"/>
              </a:rPr>
              <a:t>B</a:t>
            </a:r>
          </a:p>
        </p:txBody>
      </p:sp>
      <p:sp>
        <p:nvSpPr>
          <p:cNvPr id="83" name="Rectangle 82"/>
          <p:cNvSpPr>
            <a:spLocks noChangeArrowheads="1"/>
          </p:cNvSpPr>
          <p:nvPr/>
        </p:nvSpPr>
        <p:spPr bwMode="auto">
          <a:xfrm>
            <a:off x="3919538" y="2800350"/>
            <a:ext cx="1171575" cy="400050"/>
          </a:xfrm>
          <a:prstGeom prst="rect">
            <a:avLst/>
          </a:prstGeom>
          <a:solidFill>
            <a:schemeClr val="accent2">
              <a:alpha val="14000"/>
            </a:schemeClr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solidFill>
                  <a:schemeClr val="lt1"/>
                </a:solidFill>
                <a:latin typeface="Helvetica Neue Light"/>
                <a:cs typeface="Helvetica Neue Light"/>
              </a:rPr>
              <a:t>D</a:t>
            </a:r>
          </a:p>
        </p:txBody>
      </p:sp>
      <p:sp>
        <p:nvSpPr>
          <p:cNvPr id="84" name="Rectangle 83"/>
          <p:cNvSpPr>
            <a:spLocks noChangeArrowheads="1"/>
          </p:cNvSpPr>
          <p:nvPr/>
        </p:nvSpPr>
        <p:spPr bwMode="auto">
          <a:xfrm>
            <a:off x="2520554" y="3200400"/>
            <a:ext cx="2563415" cy="400050"/>
          </a:xfrm>
          <a:prstGeom prst="rect">
            <a:avLst/>
          </a:prstGeom>
          <a:solidFill>
            <a:schemeClr val="accent2">
              <a:alpha val="14000"/>
            </a:schemeClr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solidFill>
                  <a:schemeClr val="lt1"/>
                </a:solidFill>
                <a:latin typeface="Helvetica Neue Light"/>
                <a:cs typeface="Helvetica Neue Light"/>
              </a:rPr>
              <a:t>F</a:t>
            </a:r>
          </a:p>
        </p:txBody>
      </p: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2527698" y="3600450"/>
            <a:ext cx="901303" cy="400050"/>
          </a:xfrm>
          <a:prstGeom prst="rect">
            <a:avLst/>
          </a:prstGeom>
          <a:solidFill>
            <a:schemeClr val="accent2">
              <a:alpha val="14000"/>
            </a:schemeClr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solidFill>
                  <a:schemeClr val="lt1"/>
                </a:solidFill>
                <a:latin typeface="Helvetica Neue Light"/>
                <a:cs typeface="Helvetica Neue Light"/>
              </a:rPr>
              <a:t>I</a:t>
            </a:r>
          </a:p>
        </p:txBody>
      </p: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2519362" y="4000500"/>
            <a:ext cx="901304" cy="400050"/>
          </a:xfrm>
          <a:prstGeom prst="rect">
            <a:avLst/>
          </a:prstGeom>
          <a:solidFill>
            <a:schemeClr val="accent2">
              <a:alpha val="14000"/>
            </a:schemeClr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50">
                <a:solidFill>
                  <a:schemeClr val="lt1"/>
                </a:solidFill>
                <a:latin typeface="Helvetica Neue Light"/>
                <a:cs typeface="Helvetica Neue Light"/>
              </a:rPr>
              <a:t>I</a:t>
            </a:r>
            <a:endParaRPr lang="en-US" sz="1350" dirty="0">
              <a:solidFill>
                <a:schemeClr val="lt1"/>
              </a:solidFill>
              <a:latin typeface="Helvetica Neue Light"/>
              <a:cs typeface="Helvetica Neue Light"/>
            </a:endParaRPr>
          </a:p>
        </p:txBody>
      </p:sp>
      <p:sp>
        <p:nvSpPr>
          <p:cNvPr id="88" name="Rectangle 87"/>
          <p:cNvSpPr>
            <a:spLocks noChangeArrowheads="1"/>
          </p:cNvSpPr>
          <p:nvPr/>
        </p:nvSpPr>
        <p:spPr bwMode="auto">
          <a:xfrm>
            <a:off x="3429000" y="4000500"/>
            <a:ext cx="628650" cy="400050"/>
          </a:xfrm>
          <a:prstGeom prst="rect">
            <a:avLst/>
          </a:prstGeom>
          <a:solidFill>
            <a:schemeClr val="accent2">
              <a:alpha val="14000"/>
            </a:schemeClr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solidFill>
                  <a:schemeClr val="lt1"/>
                </a:solidFill>
                <a:latin typeface="Helvetica Neue Light"/>
                <a:cs typeface="Helvetica Neue Light"/>
              </a:rPr>
              <a:t>L</a:t>
            </a:r>
          </a:p>
        </p:txBody>
      </p:sp>
      <p:sp>
        <p:nvSpPr>
          <p:cNvPr id="89" name="Rectangle 88"/>
          <p:cNvSpPr>
            <a:spLocks noChangeArrowheads="1"/>
          </p:cNvSpPr>
          <p:nvPr/>
        </p:nvSpPr>
        <p:spPr bwMode="auto">
          <a:xfrm>
            <a:off x="4330304" y="3600450"/>
            <a:ext cx="759619" cy="400050"/>
          </a:xfrm>
          <a:prstGeom prst="rect">
            <a:avLst/>
          </a:prstGeom>
          <a:solidFill>
            <a:schemeClr val="accent2">
              <a:alpha val="14000"/>
            </a:schemeClr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solidFill>
                  <a:schemeClr val="lt1"/>
                </a:solidFill>
                <a:latin typeface="Helvetica Neue Light"/>
                <a:cs typeface="Helvetica Neue Light"/>
              </a:rPr>
              <a:t>J</a:t>
            </a:r>
          </a:p>
        </p:txBody>
      </p:sp>
      <p:sp>
        <p:nvSpPr>
          <p:cNvPr id="90" name="Rectangle 89"/>
          <p:cNvSpPr>
            <a:spLocks noChangeArrowheads="1"/>
          </p:cNvSpPr>
          <p:nvPr/>
        </p:nvSpPr>
        <p:spPr bwMode="auto">
          <a:xfrm>
            <a:off x="4057650" y="4000500"/>
            <a:ext cx="1026319" cy="400050"/>
          </a:xfrm>
          <a:prstGeom prst="rect">
            <a:avLst/>
          </a:prstGeom>
          <a:solidFill>
            <a:schemeClr val="accent2">
              <a:alpha val="14000"/>
            </a:schemeClr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r>
              <a:rPr lang="en-US" sz="1350" dirty="0">
                <a:solidFill>
                  <a:schemeClr val="lt1"/>
                </a:solidFill>
                <a:latin typeface="Helvetica Neue Light"/>
                <a:cs typeface="Helvetica Neue Light"/>
              </a:rPr>
              <a:t>M</a:t>
            </a:r>
          </a:p>
        </p:txBody>
      </p:sp>
      <p:sp>
        <p:nvSpPr>
          <p:cNvPr id="52" name="Title 1"/>
          <p:cNvSpPr txBox="1">
            <a:spLocks/>
          </p:cNvSpPr>
          <p:nvPr/>
        </p:nvSpPr>
        <p:spPr bwMode="auto">
          <a:xfrm>
            <a:off x="1337073" y="114300"/>
            <a:ext cx="5806678" cy="479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Helvetica Neue"/>
                <a:ea typeface="Helvetica Neue"/>
                <a:cs typeface="Helvetica Neue"/>
              </a:rPr>
              <a:t>Optimization Can Determine Where Product Goes on the Shelf</a:t>
            </a:r>
          </a:p>
        </p:txBody>
      </p:sp>
      <p:sp>
        <p:nvSpPr>
          <p:cNvPr id="54" name="Text Box 9"/>
          <p:cNvSpPr txBox="1">
            <a:spLocks noChangeArrowheads="1"/>
          </p:cNvSpPr>
          <p:nvPr/>
        </p:nvSpPr>
        <p:spPr bwMode="auto">
          <a:xfrm>
            <a:off x="7457383" y="4521805"/>
            <a:ext cx="683200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50" dirty="0"/>
              <a:t>Source:  IBM</a:t>
            </a:r>
          </a:p>
        </p:txBody>
      </p:sp>
    </p:spTree>
    <p:extLst>
      <p:ext uri="{BB962C8B-B14F-4D97-AF65-F5344CB8AC3E}">
        <p14:creationId xmlns:p14="http://schemas.microsoft.com/office/powerpoint/2010/main" val="2122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1" y="756047"/>
            <a:ext cx="4175522" cy="10668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pic>
        <p:nvPicPr>
          <p:cNvPr id="604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1" y="2171700"/>
            <a:ext cx="1507331" cy="24003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pic>
        <p:nvPicPr>
          <p:cNvPr id="230093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0" y="3164682"/>
            <a:ext cx="3543300" cy="1578769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421" name="Text Box 7"/>
          <p:cNvSpPr txBox="1">
            <a:spLocks noChangeArrowheads="1"/>
          </p:cNvSpPr>
          <p:nvPr/>
        </p:nvSpPr>
        <p:spPr bwMode="auto">
          <a:xfrm>
            <a:off x="5657850" y="756048"/>
            <a:ext cx="1714500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1.  Solution is driven by many conflicting goals with different importance.</a:t>
            </a:r>
          </a:p>
        </p:txBody>
      </p:sp>
      <p:sp>
        <p:nvSpPr>
          <p:cNvPr id="60422" name="Text Box 8"/>
          <p:cNvSpPr txBox="1">
            <a:spLocks noChangeArrowheads="1"/>
          </p:cNvSpPr>
          <p:nvPr/>
        </p:nvSpPr>
        <p:spPr bwMode="auto">
          <a:xfrm>
            <a:off x="2958704" y="2199085"/>
            <a:ext cx="20574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2.  Detailed inputs describe expected sales, SKU sizes, shelf and floor space requirements.</a:t>
            </a:r>
          </a:p>
        </p:txBody>
      </p:sp>
      <p:sp>
        <p:nvSpPr>
          <p:cNvPr id="60423" name="Text Box 9"/>
          <p:cNvSpPr txBox="1">
            <a:spLocks noChangeArrowheads="1"/>
          </p:cNvSpPr>
          <p:nvPr/>
        </p:nvSpPr>
        <p:spPr bwMode="auto">
          <a:xfrm>
            <a:off x="5772150" y="2370535"/>
            <a:ext cx="20574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3.  Solution shows the layout of the SKU’s on the shelf, colored by family.  Many options for visualizing the display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279922" y="32147"/>
            <a:ext cx="6515100" cy="479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Helvetica Neue"/>
                <a:ea typeface="Helvetica Neue"/>
                <a:cs typeface="Helvetica Neue"/>
              </a:rPr>
              <a:t>What Goes Into the Optimization?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487950" y="4575594"/>
            <a:ext cx="683200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50" dirty="0"/>
              <a:t>Source:  IBM</a:t>
            </a:r>
          </a:p>
        </p:txBody>
      </p:sp>
    </p:spTree>
    <p:extLst>
      <p:ext uri="{BB962C8B-B14F-4D97-AF65-F5344CB8AC3E}">
        <p14:creationId xmlns:p14="http://schemas.microsoft.com/office/powerpoint/2010/main" val="144335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0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00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2" grpId="0"/>
      <p:bldP spid="604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1" y="756047"/>
            <a:ext cx="4175522" cy="10668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1279922" y="112833"/>
            <a:ext cx="6515100" cy="479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Helvetica Neue"/>
                <a:ea typeface="Helvetica Neue"/>
                <a:cs typeface="Helvetica Neue"/>
              </a:rPr>
              <a:t>What Other Special Considerations Go Into the Optimization?</a:t>
            </a:r>
          </a:p>
        </p:txBody>
      </p:sp>
      <p:sp>
        <p:nvSpPr>
          <p:cNvPr id="2301957" name="Oval 5"/>
          <p:cNvSpPr>
            <a:spLocks noChangeArrowheads="1"/>
          </p:cNvSpPr>
          <p:nvPr/>
        </p:nvSpPr>
        <p:spPr bwMode="auto">
          <a:xfrm>
            <a:off x="1085850" y="1257300"/>
            <a:ext cx="5086350" cy="51435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>
            <a:prstShdw prst="shdw17" dist="17961" dir="2700000">
              <a:srgbClr val="FF0000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6993459" y="4565168"/>
            <a:ext cx="683200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50" dirty="0"/>
              <a:t>Source:  IBM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B24935-BC61-4363-9E12-1CF3AA3D5F57}"/>
              </a:ext>
            </a:extLst>
          </p:cNvPr>
          <p:cNvSpPr txBox="1"/>
          <p:nvPr/>
        </p:nvSpPr>
        <p:spPr>
          <a:xfrm>
            <a:off x="6172199" y="1004269"/>
            <a:ext cx="2588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 is clear you have many objectives…  </a:t>
            </a:r>
          </a:p>
          <a:p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What are these?</a:t>
            </a:r>
          </a:p>
        </p:txBody>
      </p:sp>
    </p:spTree>
    <p:extLst>
      <p:ext uri="{BB962C8B-B14F-4D97-AF65-F5344CB8AC3E}">
        <p14:creationId xmlns:p14="http://schemas.microsoft.com/office/powerpoint/2010/main" val="102146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0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195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297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62" y="2114550"/>
            <a:ext cx="5900738" cy="2521744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297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62" y="800100"/>
            <a:ext cx="2514600" cy="1121569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2981" name="Text Box 7"/>
          <p:cNvSpPr txBox="1">
            <a:spLocks noChangeArrowheads="1"/>
          </p:cNvSpPr>
          <p:nvPr/>
        </p:nvSpPr>
        <p:spPr bwMode="auto">
          <a:xfrm>
            <a:off x="1018613" y="1821656"/>
            <a:ext cx="1996059" cy="2539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050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Solution Considering all Goals</a:t>
            </a:r>
          </a:p>
        </p:txBody>
      </p:sp>
      <p:sp>
        <p:nvSpPr>
          <p:cNvPr id="2302982" name="Text Box 8"/>
          <p:cNvSpPr txBox="1">
            <a:spLocks noChangeArrowheads="1"/>
          </p:cNvSpPr>
          <p:nvPr/>
        </p:nvSpPr>
        <p:spPr bwMode="auto">
          <a:xfrm>
            <a:off x="2675962" y="4514850"/>
            <a:ext cx="1826141" cy="2539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05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Solution To Maximize Profit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279922" y="139726"/>
            <a:ext cx="6515100" cy="479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Helvetica Neue"/>
                <a:ea typeface="Helvetica Neue"/>
                <a:cs typeface="Helvetica Neue"/>
              </a:rPr>
              <a:t>Importance of Detailed Constraints and Multiple Objectives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7193865" y="4561017"/>
            <a:ext cx="683200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50" dirty="0"/>
              <a:t>Source:  IBM</a:t>
            </a:r>
          </a:p>
        </p:txBody>
      </p:sp>
    </p:spTree>
    <p:extLst>
      <p:ext uri="{BB962C8B-B14F-4D97-AF65-F5344CB8AC3E}">
        <p14:creationId xmlns:p14="http://schemas.microsoft.com/office/powerpoint/2010/main" val="255676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A8D80FA-41EC-4E6D-AE54-0DED22A93302}"/>
              </a:ext>
            </a:extLst>
          </p:cNvPr>
          <p:cNvSpPr txBox="1">
            <a:spLocks/>
          </p:cNvSpPr>
          <p:nvPr/>
        </p:nvSpPr>
        <p:spPr>
          <a:xfrm>
            <a:off x="2000251" y="2057401"/>
            <a:ext cx="5341493" cy="821630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309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30966"/>
                </a:solidFill>
                <a:latin typeface="Arial" charset="0"/>
              </a:defRPr>
            </a:lvl2pPr>
            <a:lvl3pPr algn="l" rtl="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30966"/>
                </a:solidFill>
                <a:latin typeface="Arial" charset="0"/>
              </a:defRPr>
            </a:lvl3pPr>
            <a:lvl4pPr algn="l" rtl="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30966"/>
                </a:solidFill>
                <a:latin typeface="Arial" charset="0"/>
              </a:defRPr>
            </a:lvl4pPr>
            <a:lvl5pPr algn="l" rtl="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30966"/>
                </a:solidFill>
                <a:latin typeface="Arial" charset="0"/>
              </a:defRPr>
            </a:lvl5pPr>
            <a:lvl6pPr marL="457200" algn="l" rtl="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30966"/>
                </a:solidFill>
                <a:latin typeface="Arial" charset="0"/>
              </a:defRPr>
            </a:lvl6pPr>
            <a:lvl7pPr marL="914400" algn="l" rtl="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30966"/>
                </a:solidFill>
                <a:latin typeface="Arial" charset="0"/>
              </a:defRPr>
            </a:lvl7pPr>
            <a:lvl8pPr marL="1371600" algn="l" rtl="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30966"/>
                </a:solidFill>
                <a:latin typeface="Arial" charset="0"/>
              </a:defRPr>
            </a:lvl8pPr>
            <a:lvl9pPr marL="1828800" algn="l" rtl="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30966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ko-KR" sz="3600" kern="0" dirty="0">
                <a:solidFill>
                  <a:schemeClr val="bg1">
                    <a:lumMod val="50000"/>
                  </a:schemeClr>
                </a:solidFill>
                <a:ea typeface="Gulim" pitchFamily="34" charset="-127"/>
              </a:rPr>
              <a:t>Optimization Overview</a:t>
            </a:r>
          </a:p>
          <a:p>
            <a:pPr algn="ctr" eaLnBrk="1" hangingPunct="1"/>
            <a:br>
              <a:rPr lang="en-US" altLang="ko-KR" sz="2400" i="1" kern="0" dirty="0">
                <a:solidFill>
                  <a:schemeClr val="bg1">
                    <a:lumMod val="50000"/>
                  </a:schemeClr>
                </a:solidFill>
                <a:ea typeface="Gulim" pitchFamily="34" charset="-127"/>
              </a:rPr>
            </a:br>
            <a:r>
              <a:rPr lang="en-US" altLang="ko-KR" sz="2400" b="0" kern="0" dirty="0">
                <a:solidFill>
                  <a:schemeClr val="bg1">
                    <a:lumMod val="50000"/>
                  </a:schemeClr>
                </a:solidFill>
                <a:ea typeface="Gulim" pitchFamily="34" charset="-127"/>
              </a:rPr>
              <a:t>What is it? Why is It Important? </a:t>
            </a:r>
            <a:endParaRPr lang="en-US" sz="2400" b="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386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3B868-6DBA-A190-49DF-34FEB0A7F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End of Section</a:t>
            </a:r>
            <a:br>
              <a:rPr lang="en-US" dirty="0"/>
            </a:b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63379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2319" y="97268"/>
            <a:ext cx="7200900" cy="387254"/>
          </a:xfrm>
        </p:spPr>
        <p:txBody>
          <a:bodyPr/>
          <a:lstStyle/>
          <a:p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What is Optimization? Why Important?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F55D5B36-B2FB-A0DB-116D-8C148BBA7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1257299"/>
            <a:ext cx="4886508" cy="24271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D3D63D-0186-B0A5-4E64-B70F47DB9B29}"/>
              </a:ext>
            </a:extLst>
          </p:cNvPr>
          <p:cNvSpPr txBox="1"/>
          <p:nvPr/>
        </p:nvSpPr>
        <p:spPr>
          <a:xfrm>
            <a:off x="5503436" y="736865"/>
            <a:ext cx="3350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What did you take away from the first two minutes of the video?</a:t>
            </a:r>
          </a:p>
        </p:txBody>
      </p:sp>
    </p:spTree>
    <p:extLst>
      <p:ext uri="{BB962C8B-B14F-4D97-AF65-F5344CB8AC3E}">
        <p14:creationId xmlns:p14="http://schemas.microsoft.com/office/powerpoint/2010/main" val="2804121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What is Optimization?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27" name="Title 2"/>
          <p:cNvSpPr txBox="1">
            <a:spLocks/>
          </p:cNvSpPr>
          <p:nvPr/>
        </p:nvSpPr>
        <p:spPr>
          <a:xfrm>
            <a:off x="1378277" y="621926"/>
            <a:ext cx="5915025" cy="40371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sz="1575" dirty="0">
                <a:solidFill>
                  <a:srgbClr val="00B050"/>
                </a:solidFill>
              </a:rPr>
              <a:t>Slick Oil Co – Distribution Problem</a:t>
            </a:r>
          </a:p>
        </p:txBody>
      </p:sp>
      <p:sp>
        <p:nvSpPr>
          <p:cNvPr id="28" name="Text Placeholder 3"/>
          <p:cNvSpPr txBox="1">
            <a:spLocks/>
          </p:cNvSpPr>
          <p:nvPr/>
        </p:nvSpPr>
        <p:spPr>
          <a:xfrm>
            <a:off x="948017" y="1032366"/>
            <a:ext cx="7698441" cy="218361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US" sz="13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Slick recently signed on a new large customer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The customer has committed to purchasing 100,000 barrels of oil over the next year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67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After celebrating the deal, Slick now needs to choose which </a:t>
            </a:r>
            <a:r>
              <a:rPr lang="en-US" sz="1350" b="1" dirty="0">
                <a:solidFill>
                  <a:schemeClr val="bg1">
                    <a:lumMod val="50000"/>
                  </a:schemeClr>
                </a:solidFill>
              </a:rPr>
              <a:t>wells</a:t>
            </a:r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US" sz="1350" b="1" dirty="0">
                <a:solidFill>
                  <a:schemeClr val="bg1">
                    <a:lumMod val="50000"/>
                  </a:schemeClr>
                </a:solidFill>
              </a:rPr>
              <a:t>refineries</a:t>
            </a:r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 they will use to satisfy this new customer’s demand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67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All their potential wells and refineries are already built and ready to be used so no fixed cost will apply (we assume this is sunk)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67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Each well and refinery has its own </a:t>
            </a:r>
            <a:r>
              <a:rPr lang="en-US" sz="1350" b="1" dirty="0">
                <a:solidFill>
                  <a:schemeClr val="bg1">
                    <a:lumMod val="50000"/>
                  </a:schemeClr>
                </a:solidFill>
              </a:rPr>
              <a:t>cost</a:t>
            </a:r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 per barrel and </a:t>
            </a:r>
            <a:r>
              <a:rPr lang="en-US" sz="1350" b="1" dirty="0">
                <a:solidFill>
                  <a:schemeClr val="bg1">
                    <a:lumMod val="50000"/>
                  </a:schemeClr>
                </a:solidFill>
              </a:rPr>
              <a:t>capacity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67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Not all refineries have the ability to receive oil from all wells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All refineries ARE able to service this new customer location though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68884" y="843374"/>
            <a:ext cx="1158621" cy="74783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22652" y="3215985"/>
            <a:ext cx="904853" cy="9916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25589" y="899495"/>
            <a:ext cx="277627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chemeClr val="bg1">
                    <a:lumMod val="50000"/>
                  </a:schemeClr>
                </a:solidFill>
              </a:rPr>
              <a:t>They have turned to YOU for advice!</a:t>
            </a:r>
            <a:endParaRPr lang="en-US" sz="13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985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89275" y="145286"/>
            <a:ext cx="6365559" cy="649597"/>
          </a:xfrm>
        </p:spPr>
        <p:txBody>
          <a:bodyPr/>
          <a:lstStyle/>
          <a:p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We used to have a cool on-line version. 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111"/>
          <a:stretch/>
        </p:blipFill>
        <p:spPr>
          <a:xfrm>
            <a:off x="1163572" y="1060033"/>
            <a:ext cx="6882635" cy="28563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13739" y="3555895"/>
            <a:ext cx="1067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>
                <a:solidFill>
                  <a:srgbClr val="00B050"/>
                </a:solidFill>
              </a:rPr>
              <a:t>must ship 100 barrels to customer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6555" y="3909016"/>
            <a:ext cx="1829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>
                <a:solidFill>
                  <a:srgbClr val="056AAF"/>
                </a:solidFill>
              </a:rPr>
              <a:t>can only ship on designated lanes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306905" y="3575932"/>
            <a:ext cx="51920" cy="341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699392" y="3106548"/>
            <a:ext cx="607514" cy="809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2567206" y="3337654"/>
            <a:ext cx="739700" cy="578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Brace 17"/>
          <p:cNvSpPr/>
          <p:nvPr/>
        </p:nvSpPr>
        <p:spPr>
          <a:xfrm rot="3891965">
            <a:off x="5903209" y="2274632"/>
            <a:ext cx="232699" cy="1972462"/>
          </a:xfrm>
          <a:prstGeom prst="rightBrace">
            <a:avLst>
              <a:gd name="adj1" fmla="val 8333"/>
              <a:gd name="adj2" fmla="val 47689"/>
            </a:avLst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extBox 18"/>
          <p:cNvSpPr txBox="1"/>
          <p:nvPr/>
        </p:nvSpPr>
        <p:spPr>
          <a:xfrm>
            <a:off x="6706930" y="3614823"/>
            <a:ext cx="1067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>
                <a:solidFill>
                  <a:srgbClr val="056AAF"/>
                </a:solidFill>
              </a:rPr>
              <a:t>Reset the Game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19788" y="3281884"/>
            <a:ext cx="1067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>
                <a:solidFill>
                  <a:srgbClr val="056AAF"/>
                </a:solidFill>
              </a:rPr>
              <a:t>Zoom In/Out for best fit to Screen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001" y="3185783"/>
            <a:ext cx="376953" cy="835852"/>
          </a:xfrm>
          <a:prstGeom prst="rect">
            <a:avLst/>
          </a:prstGeom>
        </p:spPr>
      </p:pic>
      <p:sp>
        <p:nvSpPr>
          <p:cNvPr id="22" name="Title 2"/>
          <p:cNvSpPr txBox="1">
            <a:spLocks/>
          </p:cNvSpPr>
          <p:nvPr/>
        </p:nvSpPr>
        <p:spPr>
          <a:xfrm>
            <a:off x="1348720" y="585554"/>
            <a:ext cx="5915025" cy="40371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sz="1575" dirty="0">
                <a:solidFill>
                  <a:srgbClr val="00B050"/>
                </a:solidFill>
              </a:rPr>
              <a:t>Slick Oil Game</a:t>
            </a:r>
          </a:p>
        </p:txBody>
      </p:sp>
    </p:spTree>
    <p:extLst>
      <p:ext uri="{BB962C8B-B14F-4D97-AF65-F5344CB8AC3E}">
        <p14:creationId xmlns:p14="http://schemas.microsoft.com/office/powerpoint/2010/main" val="47470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 animBg="1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097" r="40514" b="12859"/>
          <a:stretch/>
        </p:blipFill>
        <p:spPr>
          <a:xfrm>
            <a:off x="1149726" y="484522"/>
            <a:ext cx="6517862" cy="4200925"/>
          </a:xfrm>
          <a:prstGeom prst="rect">
            <a:avLst/>
          </a:prstGeom>
        </p:spPr>
      </p:pic>
      <p:sp>
        <p:nvSpPr>
          <p:cNvPr id="22" name="Title 2"/>
          <p:cNvSpPr txBox="1">
            <a:spLocks/>
          </p:cNvSpPr>
          <p:nvPr/>
        </p:nvSpPr>
        <p:spPr>
          <a:xfrm>
            <a:off x="1314450" y="166703"/>
            <a:ext cx="5915025" cy="40371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sz="1575" dirty="0">
                <a:solidFill>
                  <a:srgbClr val="00B050"/>
                </a:solidFill>
              </a:rPr>
              <a:t>Slick Oil Game- Zoomed In</a:t>
            </a:r>
          </a:p>
        </p:txBody>
      </p:sp>
    </p:spTree>
    <p:extLst>
      <p:ext uri="{BB962C8B-B14F-4D97-AF65-F5344CB8AC3E}">
        <p14:creationId xmlns:p14="http://schemas.microsoft.com/office/powerpoint/2010/main" val="1057971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89275" y="145286"/>
            <a:ext cx="6365559" cy="649597"/>
          </a:xfrm>
        </p:spPr>
        <p:txBody>
          <a:bodyPr/>
          <a:lstStyle/>
          <a:p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For now, we’ll use an Excel Replica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44CD03-EB0C-68EA-DCD7-DE7E452E9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57" y="794883"/>
            <a:ext cx="6888085" cy="410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18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14868</TotalTime>
  <Words>1526</Words>
  <Application>Microsoft Office PowerPoint</Application>
  <PresentationFormat>On-screen Show (16:9)</PresentationFormat>
  <Paragraphs>338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Helvetica Neue</vt:lpstr>
      <vt:lpstr>Helvetica Neue Light</vt:lpstr>
      <vt:lpstr>Tahoma</vt:lpstr>
      <vt:lpstr>Wingdings</vt:lpstr>
      <vt:lpstr>Office Theme</vt:lpstr>
      <vt:lpstr>Welcome to Optimization</vt:lpstr>
      <vt:lpstr>Welcome!</vt:lpstr>
      <vt:lpstr>Course Overview</vt:lpstr>
      <vt:lpstr>PowerPoint Presentation</vt:lpstr>
      <vt:lpstr>What is Optimization? Why Important?</vt:lpstr>
      <vt:lpstr>What is Optimization?</vt:lpstr>
      <vt:lpstr>We used to have a cool on-line version.  </vt:lpstr>
      <vt:lpstr>PowerPoint Presentation</vt:lpstr>
      <vt:lpstr>For now, we’ll use an Excel Replica</vt:lpstr>
      <vt:lpstr>Here’s a solution the guy on the right would like you to implement…</vt:lpstr>
      <vt:lpstr>You can do better! What is Optimization?</vt:lpstr>
      <vt:lpstr>Model Two: Another Simple Factory</vt:lpstr>
      <vt:lpstr>Cheapest Airline Ticket from Chicago to NY?</vt:lpstr>
      <vt:lpstr>What is the Shortest Path from  1 (Home) to 9 (Office)?</vt:lpstr>
      <vt:lpstr>PowerPoint Presentation</vt:lpstr>
      <vt:lpstr>Even Matching is Hard… Residency</vt:lpstr>
      <vt:lpstr>Even Matching is Hard… Residency</vt:lpstr>
      <vt:lpstr>How Does Optimization Compliment Prediction?</vt:lpstr>
      <vt:lpstr>How Does Optimization Compliment Prediction? Beauty Catalog</vt:lpstr>
      <vt:lpstr>Optimization to Create Customer Engagement</vt:lpstr>
      <vt:lpstr>How would you schedule  nurses at a large hospital?</vt:lpstr>
      <vt:lpstr>Why is it Difficult to Schedule Nurses at a Large Hospital?</vt:lpstr>
      <vt:lpstr>What Would be the Benefits of Good Scheduling?</vt:lpstr>
      <vt:lpstr>NBC– Selling TV Ads</vt:lpstr>
      <vt:lpstr>Kidney Donation</vt:lpstr>
      <vt:lpstr>Kidney Donation</vt:lpstr>
      <vt:lpstr>Kidney Compatibility is Only One Factor</vt:lpstr>
      <vt:lpstr>Creating Kidney Swaps</vt:lpstr>
      <vt:lpstr>Creating Kidney Swaps</vt:lpstr>
      <vt:lpstr>Creating Kidney Swaps</vt:lpstr>
      <vt:lpstr>Recent Article on Kidney Exchange</vt:lpstr>
      <vt:lpstr>Given you have an objective, what makes optimization hard?</vt:lpstr>
      <vt:lpstr>Have You Ever Wondered How Stores Decide Where to Put Items?</vt:lpstr>
      <vt:lpstr>Retailers Understand Where Shoppers Are and Where They Buy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Section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Geraldo Rivera</dc:creator>
  <cp:lastModifiedBy>Michael</cp:lastModifiedBy>
  <cp:revision>126</cp:revision>
  <dcterms:created xsi:type="dcterms:W3CDTF">2015-07-21T16:44:10Z</dcterms:created>
  <dcterms:modified xsi:type="dcterms:W3CDTF">2023-09-05T16:31:33Z</dcterms:modified>
</cp:coreProperties>
</file>